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9" r:id="rId1"/>
    <p:sldMasterId id="2147485406" r:id="rId2"/>
  </p:sldMasterIdLst>
  <p:notesMasterIdLst>
    <p:notesMasterId r:id="rId38"/>
  </p:notesMasterIdLst>
  <p:handoutMasterIdLst>
    <p:handoutMasterId r:id="rId39"/>
  </p:handoutMasterIdLst>
  <p:sldIdLst>
    <p:sldId id="353" r:id="rId3"/>
    <p:sldId id="642" r:id="rId4"/>
    <p:sldId id="640" r:id="rId5"/>
    <p:sldId id="612" r:id="rId6"/>
    <p:sldId id="613" r:id="rId7"/>
    <p:sldId id="614" r:id="rId8"/>
    <p:sldId id="615" r:id="rId9"/>
    <p:sldId id="616" r:id="rId10"/>
    <p:sldId id="617" r:id="rId11"/>
    <p:sldId id="618" r:id="rId12"/>
    <p:sldId id="619" r:id="rId13"/>
    <p:sldId id="620" r:id="rId14"/>
    <p:sldId id="643" r:id="rId15"/>
    <p:sldId id="646" r:id="rId16"/>
    <p:sldId id="647" r:id="rId17"/>
    <p:sldId id="621" r:id="rId18"/>
    <p:sldId id="623" r:id="rId19"/>
    <p:sldId id="622" r:id="rId20"/>
    <p:sldId id="644" r:id="rId21"/>
    <p:sldId id="638" r:id="rId22"/>
    <p:sldId id="645" r:id="rId23"/>
    <p:sldId id="624" r:id="rId24"/>
    <p:sldId id="625" r:id="rId25"/>
    <p:sldId id="626" r:id="rId26"/>
    <p:sldId id="627" r:id="rId27"/>
    <p:sldId id="639" r:id="rId28"/>
    <p:sldId id="628" r:id="rId29"/>
    <p:sldId id="629" r:id="rId30"/>
    <p:sldId id="630" r:id="rId31"/>
    <p:sldId id="631" r:id="rId32"/>
    <p:sldId id="632" r:id="rId33"/>
    <p:sldId id="633" r:id="rId34"/>
    <p:sldId id="634" r:id="rId35"/>
    <p:sldId id="635" r:id="rId36"/>
    <p:sldId id="636" r:id="rId37"/>
  </p:sldIdLst>
  <p:sldSz cx="9144000" cy="6858000" type="screen4x3"/>
  <p:notesSz cx="6888163" cy="10017125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4" autoAdjust="0"/>
    <p:restoredTop sz="94825" autoAdjust="0"/>
  </p:normalViewPr>
  <p:slideViewPr>
    <p:cSldViewPr>
      <p:cViewPr varScale="1">
        <p:scale>
          <a:sx n="65" d="100"/>
          <a:sy n="65" d="100"/>
        </p:scale>
        <p:origin x="129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EE6E362-4FAB-435B-A81F-FA26A41C80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53" cy="500778"/>
          </a:xfrm>
          <a:prstGeom prst="rect">
            <a:avLst/>
          </a:prstGeom>
        </p:spPr>
        <p:txBody>
          <a:bodyPr vert="horz" lIns="96584" tIns="48291" rIns="96584" bIns="48291" rtlCol="0"/>
          <a:lstStyle>
            <a:lvl1pPr algn="l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FAD0E85-39BC-4518-A321-245B1BE6D3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20" y="1"/>
            <a:ext cx="2984553" cy="500778"/>
          </a:xfrm>
          <a:prstGeom prst="rect">
            <a:avLst/>
          </a:prstGeom>
        </p:spPr>
        <p:txBody>
          <a:bodyPr vert="horz" lIns="96584" tIns="48291" rIns="96584" bIns="48291" rtlCol="0"/>
          <a:lstStyle>
            <a:lvl1pPr algn="r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fld id="{80E9451E-D50C-4063-BC97-DA3B9555E385}" type="datetimeFigureOut">
              <a:rPr lang="pt-BR"/>
              <a:pPr>
                <a:defRPr/>
              </a:pPr>
              <a:t>21/09/2022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388FB93-C272-4CD9-AB92-2F626F1B1D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4760"/>
            <a:ext cx="2984553" cy="500776"/>
          </a:xfrm>
          <a:prstGeom prst="rect">
            <a:avLst/>
          </a:prstGeom>
        </p:spPr>
        <p:txBody>
          <a:bodyPr vert="horz" lIns="96584" tIns="48291" rIns="96584" bIns="48291" rtlCol="0" anchor="b"/>
          <a:lstStyle>
            <a:lvl1pPr algn="l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B11211-F2AE-4885-9D3F-518297C6C3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20" y="9514760"/>
            <a:ext cx="2984553" cy="500776"/>
          </a:xfrm>
          <a:prstGeom prst="rect">
            <a:avLst/>
          </a:prstGeom>
        </p:spPr>
        <p:txBody>
          <a:bodyPr vert="horz" wrap="square" lIns="96584" tIns="48291" rIns="96584" bIns="4829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020AE9CA-7B0E-4A80-B6E9-37E510D90E2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7F56F94-89AC-44BA-8079-B9F49F994D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53" cy="500778"/>
          </a:xfrm>
          <a:prstGeom prst="rect">
            <a:avLst/>
          </a:prstGeom>
        </p:spPr>
        <p:txBody>
          <a:bodyPr vert="horz" lIns="96584" tIns="48291" rIns="96584" bIns="48291" rtlCol="0"/>
          <a:lstStyle>
            <a:lvl1pPr algn="l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26E1B9-C86C-4D85-9457-C1E424E64D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2020" y="1"/>
            <a:ext cx="2984553" cy="500778"/>
          </a:xfrm>
          <a:prstGeom prst="rect">
            <a:avLst/>
          </a:prstGeom>
        </p:spPr>
        <p:txBody>
          <a:bodyPr vert="horz" lIns="96584" tIns="48291" rIns="96584" bIns="48291" rtlCol="0"/>
          <a:lstStyle>
            <a:lvl1pPr algn="r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fld id="{21E5CFB3-E978-44D7-B22A-60D5E0619FD6}" type="datetimeFigureOut">
              <a:rPr lang="pt-BR"/>
              <a:pPr>
                <a:defRPr/>
              </a:pPr>
              <a:t>21/09/2022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9242346E-EDF4-4666-9C1B-9A15198D4B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4" tIns="48291" rIns="96584" bIns="48291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238C98B0-0EE1-4F42-8C58-020A6ECAD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8500" y="4758175"/>
            <a:ext cx="5511166" cy="4506990"/>
          </a:xfrm>
          <a:prstGeom prst="rect">
            <a:avLst/>
          </a:prstGeom>
        </p:spPr>
        <p:txBody>
          <a:bodyPr vert="horz" lIns="96584" tIns="48291" rIns="96584" bIns="48291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87D23D-56F9-4BE4-B575-85A40D80FA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514760"/>
            <a:ext cx="2984553" cy="500776"/>
          </a:xfrm>
          <a:prstGeom prst="rect">
            <a:avLst/>
          </a:prstGeom>
        </p:spPr>
        <p:txBody>
          <a:bodyPr vert="horz" lIns="96584" tIns="48291" rIns="96584" bIns="48291" rtlCol="0" anchor="b"/>
          <a:lstStyle>
            <a:lvl1pPr algn="l" eaLnBrk="1" hangingPunct="1">
              <a:defRPr sz="13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19B723-CCE5-43AC-BB6F-4534B7998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2020" y="9514760"/>
            <a:ext cx="2984553" cy="500776"/>
          </a:xfrm>
          <a:prstGeom prst="rect">
            <a:avLst/>
          </a:prstGeom>
        </p:spPr>
        <p:txBody>
          <a:bodyPr vert="horz" wrap="square" lIns="96584" tIns="48291" rIns="96584" bIns="4829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25BA2D8F-60B7-494B-9DD1-1D069AF5DD1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F4E4A508-CC36-4481-93FB-73533957CF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32C57DE0-2C53-4ECE-B8F2-A9699A2EA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 i="1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0BFD757C-5924-47D7-A203-F350905D9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333" indent="-28743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9744" indent="-22994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9641" indent="-22994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9539" indent="-22994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9436" indent="-229949" defTabSz="459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9334" indent="-229949" defTabSz="459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9231" indent="-229949" defTabSz="459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9129" indent="-229949" defTabSz="4598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32E3F14-2028-43A9-8957-B4A211744EF7}" type="slidenum">
              <a:rPr lang="en-US" altLang="pt-BR" smtClean="0">
                <a:latin typeface="Calibri" panose="020F0502020204030204" pitchFamily="34" charset="0"/>
                <a:ea typeface="MS PGothic" panose="020B0600070205080204" pitchFamily="34" charset="-128"/>
              </a:rPr>
              <a:pPr/>
              <a:t>1</a:t>
            </a:fld>
            <a:endParaRPr lang="en-US" altLang="pt-BR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6374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7531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13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60048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10040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26410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53808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17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05750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18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54920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19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85378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582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>
            <a:extLst>
              <a:ext uri="{FF2B5EF4-FFF2-40B4-BE49-F238E27FC236}">
                <a16:creationId xmlns:a16="http://schemas.microsoft.com/office/drawing/2014/main" id="{8D044D6B-CEA1-4578-BFE0-02246EA29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>
            <a:extLst>
              <a:ext uri="{FF2B5EF4-FFF2-40B4-BE49-F238E27FC236}">
                <a16:creationId xmlns:a16="http://schemas.microsoft.com/office/drawing/2014/main" id="{7C72DB72-1AFC-41E3-83C9-07D260BDA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/>
              <a:t>Quem chegar novo não repetir. </a:t>
            </a:r>
          </a:p>
        </p:txBody>
      </p:sp>
      <p:sp>
        <p:nvSpPr>
          <p:cNvPr id="7172" name="Espaço Reservado para Número de Slide 3">
            <a:extLst>
              <a:ext uri="{FF2B5EF4-FFF2-40B4-BE49-F238E27FC236}">
                <a16:creationId xmlns:a16="http://schemas.microsoft.com/office/drawing/2014/main" id="{EC106EEF-B551-4DA1-943A-A26999B2B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3971" indent="-28614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70" indent="-2289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2398" indent="-2289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226" indent="-22891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8053" indent="-228914" defTabSz="457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5882" indent="-228914" defTabSz="457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3710" indent="-228914" defTabSz="457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1537" indent="-228914" defTabSz="457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3BC80B-28AB-42DB-A430-F8FA58153C7E}" type="slidenum">
              <a:rPr lang="en-US" altLang="pt-BR" smtClean="0">
                <a:latin typeface="Calibri" panose="020F0502020204030204" pitchFamily="34" charset="0"/>
              </a:rPr>
              <a:pPr/>
              <a:t>3</a:t>
            </a:fld>
            <a:endParaRPr lang="en-US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01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34694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99793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23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149541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53589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76088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09938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27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98390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28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0726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29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2135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30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6365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76142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31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80109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32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41112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33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75859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34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0892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dirty="0">
                <a:solidFill>
                  <a:srgbClr val="000000"/>
                </a:solidFill>
                <a:ea typeface="MS PGothic" panose="020B0600070205080204" pitchFamily="34" charset="-128"/>
              </a:rPr>
              <a:t>Colocar o da </a:t>
            </a:r>
            <a:r>
              <a:rPr lang="pt-BR" altLang="pt-BR" dirty="0" err="1">
                <a:solidFill>
                  <a:srgbClr val="000000"/>
                </a:solidFill>
                <a:ea typeface="MS PGothic" panose="020B0600070205080204" pitchFamily="34" charset="-128"/>
              </a:rPr>
              <a:t>sunderman</a:t>
            </a:r>
            <a:endParaRPr lang="pt-BR" altLang="pt-BR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35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5740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5963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6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33961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7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05686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8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69899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9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8233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91C5C96-47C2-47FF-B7AA-3C6698F316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8620AA5-E523-4039-BEAE-C07430768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A5A3B0DD-BA1F-4D74-85B6-53007E19B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971" indent="-28614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70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2398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226" indent="-2289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8053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5882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3710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1537" indent="-228914" defTabSz="457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7D0DE2-BAB7-4C7C-A7ED-3E494402B696}" type="slidenum">
              <a:rPr lang="en-US" altLang="pt-BR"/>
              <a:pPr>
                <a:spcBef>
                  <a:spcPct val="0"/>
                </a:spcBef>
              </a:pPr>
              <a:t>10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2172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2D1FA1-1105-480A-BEFE-666F91A631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676FE-B249-4EB3-8849-3B7CE4602C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F7417-1428-401A-9B38-3212BD11984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1DE32A9E-7529-48C2-B1DD-787F8B2CB07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194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1121" y="273629"/>
            <a:ext cx="2054880" cy="584845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6400" cy="584845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F689E-7DDE-4EC5-A4CA-59BEA1B7EBB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573A8-8741-4BA2-8190-380DD19A7C7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E6F1E-9D94-4AAC-9866-054346BD04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615CA172-97BC-4A73-B14D-57B70AB56F3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177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98C27C-5D88-4AE2-98AF-26D1572C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DE83CD-A4AE-43E9-83E4-17806EA0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A87C28-7116-4D9D-812F-726CCD3E4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4379B-0741-4985-9E58-5F96A15473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2737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20537C-15C0-4B2B-97F8-81EA236AC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6783AE-C163-4C9D-90B3-A5D90696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A83B29-C810-4CA7-A752-734AC5FC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EA3D-FCA5-4F95-8708-358212FA001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3399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E229C1-90B6-47F6-8A08-192881D8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4E0EFF-B212-4F8F-AE1D-071D04CA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61CDEE-5932-4DF0-B82C-45F71B45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8ED42-DDE8-42AF-A0F1-667772FEE0B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557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B60E7343-2219-43A8-8A0B-51CB07E2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94361D3-E9FE-42B5-848D-69555D67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D1D5DD2C-87F8-4395-B70F-4C31864B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4EA83-144E-472F-9B12-F664A32E30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752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63DB1EED-E473-4536-9AE6-078F41123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DCC37B9-2B47-4776-AFCF-599E7657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37130C11-65AE-4970-A7F8-1A6B979E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B6335-DF83-418B-9DC0-35113D3FCD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8461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AFC5B4A1-350B-45AB-AD84-C08B5B0D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E4F177E7-CE54-4A31-9F52-FE142B49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4B105ADF-312A-4243-90FA-C4FA6D9C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6951-F5F2-4B7D-9238-7C45575CA4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633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1319FC7F-69AA-4EE6-9B38-C7B73195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EDB896C9-2545-4F35-8033-FD7C6389D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4F59C470-5491-4600-825E-C34DC95E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52D8-0B09-442D-95EF-F5672B60B7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5865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B0A7413-2853-45C9-B976-5F007591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C4F39A-DC2B-48A4-8682-6F2A23F9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CB04E0A-C4B4-4994-A23E-72D3CD3F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75BC-5B3B-4D18-BCD6-1496D473F1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7545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9504019A-5098-44EF-925F-7554431CF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5B7B2D8-FF0C-429D-AB1A-695D2FC6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43C7D4C5-9AA5-4B4A-80B9-888524CF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2261A-0D32-40D2-92AB-F6609DEFCF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933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8D3458-2689-4DBF-8E02-F9ACD5443CE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DDFB5-EC96-41F5-A1FD-64679C3A941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75C8D-3BB4-4D6C-BBA6-AE4BADFA3A8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3173F7A8-2B77-4C29-9F02-89BF233814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1410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22A9A6-04A7-4620-9941-27086A39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089F01-BD2F-4520-8407-CE10CAE2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2C8EDC-546B-49C9-9F27-7D5CA9A8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D63C5-08E9-4FD8-B2A6-64ED1B73468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1423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66DA33-9B19-4305-925F-B69FF9AA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27A5D-F11A-4213-AFD3-CE0F35CB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D3B54A-5305-4B21-8253-F099FBC64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E7C22-3435-4828-BDD0-BCD1FECB66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7434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3A665729-85E6-47EE-AAC0-0AFF451B5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5CAC8494-0EBE-416C-9608-81B3787E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D29B6A6-0CF7-44CC-8D25-C3864E3B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42637-1083-4CFB-900A-5C5BD8A85D6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83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DD8FF-A05A-434F-9A85-81E3A7F15E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F89B32-5ACF-444E-8F3B-061446404C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76DBB3-F87F-4FED-862F-DE9A3DC3CF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09FAEAA8-F0ED-496D-89CB-58F41283A0F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812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6481" y="1604328"/>
            <a:ext cx="4040640" cy="45177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35361" y="1604328"/>
            <a:ext cx="4040640" cy="45177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D2C017-A2C3-449F-8B4F-DA9C1AAC6A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C51D875-8F80-45B3-81BB-87B1154C383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956D53-9B0D-4D96-BFB4-F3CD63A8B79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4DA210AC-6E87-448E-B2E8-93EBF6CB55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334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F33FFF6-B782-4D21-8A09-7BD4DA6E54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F027E6F-76B1-4196-83BA-9C130B67AA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385F6E6-0EBE-4148-B639-7545518141C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C8926BED-E5DB-4B95-8422-6B9F41ACD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328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6F77EEC-13A3-4A8F-ABF7-919679A7D4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B603B5-20FD-4A36-AED7-D6D52B78028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9A5BB6-B9C9-4636-9B08-333A391B6E1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12643344-149F-4643-8019-5B62061326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802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56FE166-7C78-40A2-94B4-04BE87E2476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B55186-6B08-44FA-A497-B0C6F36DEBB4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F1ABBBD9-ED87-4CE4-A80A-45462CDB32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421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628621-4980-40B4-96EC-C168B0F8BF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6CA5880-CC6F-4A1B-824B-5FD27ED4FFB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14B9ED6-CCE7-4154-B8AD-E209EEE256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A95937B9-A966-4E9A-B4EA-3B5431706A1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2356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6222BD-8509-41AA-80C5-729398EF338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 hangingPunct="1"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5B86D-9CE0-4F9B-B9AB-5644369AA31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ea typeface="+mn-ea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2782A-9052-466F-B946-E766152BAC6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mtClean="0"/>
            </a:lvl1pPr>
          </a:lstStyle>
          <a:p>
            <a:pPr>
              <a:defRPr/>
            </a:pPr>
            <a:fld id="{A14D8611-0DF9-4765-B5C0-096531346A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6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34E15B10-199D-4A96-B108-AA8BDA906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84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305C23A3-47F1-4780-8C4A-DA79AA090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2º Nível da estrutura de tópicos</a:t>
            </a:r>
          </a:p>
          <a:p>
            <a:pPr lvl="2"/>
            <a:r>
              <a:rPr lang="en-GB" altLang="pt-BR"/>
              <a:t>3º Nível da estrutura de tópicos</a:t>
            </a:r>
          </a:p>
          <a:p>
            <a:pPr lvl="3"/>
            <a:r>
              <a:rPr lang="en-GB" altLang="pt-BR"/>
              <a:t>4º Nível da estrutura de tópicos</a:t>
            </a:r>
          </a:p>
          <a:p>
            <a:pPr lvl="4"/>
            <a:r>
              <a:rPr lang="en-GB" altLang="pt-BR"/>
              <a:t>5º Nível da estrutura de tópicos</a:t>
            </a:r>
          </a:p>
          <a:p>
            <a:pPr lvl="4"/>
            <a:r>
              <a:rPr lang="en-GB" altLang="pt-BR"/>
              <a:t>6º Nível da estrutura de tópicos</a:t>
            </a:r>
          </a:p>
          <a:p>
            <a:pPr lvl="4"/>
            <a:r>
              <a:rPr lang="en-GB" altLang="pt-BR"/>
              <a:t>7º Nível da estrutura de tópicos</a:t>
            </a:r>
          </a:p>
          <a:p>
            <a:pPr lvl="4"/>
            <a:r>
              <a:rPr lang="en-GB" altLang="pt-BR"/>
              <a:t>8º Nível da estrutura de tópicos</a:t>
            </a:r>
          </a:p>
          <a:p>
            <a:pPr lvl="4"/>
            <a:r>
              <a:rPr lang="en-GB" altLang="pt-BR"/>
              <a:t>9º Nível da estrutura de tópicos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A46219B-B5DA-4F83-B06D-E33E6C4F064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1528EE-9534-4747-8249-262E369E708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874963" y="6542088"/>
            <a:ext cx="35655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FFFF00"/>
                </a:solidFill>
                <a:latin typeface="Arial" charset="0"/>
                <a:ea typeface="Lucida Sans Unicode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0358EA0-5934-47DF-9627-694094E2B8A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00" smtClean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AC9320-EDC4-4276-AA85-65B7FDDE25D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6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</p:sldLayoutIdLst>
  <p:hf sldNum="0" hdr="0" dt="0"/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FFFFF"/>
          </a:solidFill>
          <a:latin typeface="+mj-lt"/>
          <a:ea typeface="Lucida Sans Unicode" pitchFamily="34" charset="0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FFFFF"/>
          </a:solidFill>
          <a:latin typeface="Arial" charset="0"/>
          <a:ea typeface="Lucida Sans Unicode" pitchFamily="34" charset="0"/>
          <a:cs typeface="Lucida Sans Unicode" charset="0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FFFFF"/>
          </a:solidFill>
          <a:latin typeface="Arial" charset="0"/>
          <a:ea typeface="Lucida Sans Unicode" pitchFamily="34" charset="0"/>
          <a:cs typeface="Lucida Sans Unicode" charset="0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FFFFF"/>
          </a:solidFill>
          <a:latin typeface="Arial" charset="0"/>
          <a:ea typeface="Lucida Sans Unicode" pitchFamily="34" charset="0"/>
          <a:cs typeface="Lucida Sans Unicode" charset="0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000">
          <a:solidFill>
            <a:srgbClr val="FFFFFF"/>
          </a:solidFill>
          <a:latin typeface="Arial" charset="0"/>
          <a:ea typeface="Lucida Sans Unicode" pitchFamily="34" charset="0"/>
          <a:cs typeface="Lucida Sans Unicode" charset="0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Lucida Sans Unicode" charset="0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Lucida Sans Unicode" charset="0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Lucida Sans Unicode" charset="0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FFFFFF"/>
          </a:solidFill>
          <a:latin typeface="Arial" charset="0"/>
          <a:cs typeface="Lucida Sans Unicode" charset="0"/>
        </a:defRPr>
      </a:lvl9pPr>
    </p:titleStyle>
    <p:bodyStyle>
      <a:lvl1pPr marL="309563" indent="-309563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anose="02020603050405020304" pitchFamily="18" charset="0"/>
        <a:defRPr sz="2900">
          <a:solidFill>
            <a:srgbClr val="FFFFFF"/>
          </a:solidFill>
          <a:latin typeface="+mn-lt"/>
          <a:ea typeface="Lucida Sans Unicode" pitchFamily="34" charset="0"/>
          <a:cs typeface="+mn-cs"/>
        </a:defRPr>
      </a:lvl1pPr>
      <a:lvl2pPr marL="673100" indent="-258763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FFFFFF"/>
          </a:solidFill>
          <a:latin typeface="+mn-lt"/>
          <a:ea typeface="Lucida Sans Unicode" pitchFamily="34" charset="0"/>
          <a:cs typeface="+mn-cs"/>
        </a:defRPr>
      </a:lvl2pPr>
      <a:lvl3pPr marL="1036638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FFFFFF"/>
          </a:solidFill>
          <a:latin typeface="+mn-lt"/>
          <a:ea typeface="Lucida Sans Unicode" pitchFamily="34" charset="0"/>
          <a:cs typeface="+mn-cs"/>
        </a:defRPr>
      </a:lvl3pPr>
      <a:lvl4pPr marL="1450975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ea typeface="Lucida Sans Unicode" pitchFamily="34" charset="0"/>
          <a:cs typeface="+mn-cs"/>
        </a:defRPr>
      </a:lvl4pPr>
      <a:lvl5pPr marL="1865313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ea typeface="Lucida Sans Unicode" pitchFamily="34" charset="0"/>
          <a:cs typeface="+mn-cs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>
            <a:extLst>
              <a:ext uri="{FF2B5EF4-FFF2-40B4-BE49-F238E27FC236}">
                <a16:creationId xmlns:a16="http://schemas.microsoft.com/office/drawing/2014/main" id="{9DB16F93-2642-479B-8B7F-06FEB050A8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>
            <a:extLst>
              <a:ext uri="{FF2B5EF4-FFF2-40B4-BE49-F238E27FC236}">
                <a16:creationId xmlns:a16="http://schemas.microsoft.com/office/drawing/2014/main" id="{676651C6-9156-4783-AE88-EC55476B55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768549-3A9D-49E2-99E2-FD3A8DEC3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A067D2-E941-454D-A6F6-39CDC2C22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9DE96F8-0B61-419E-8B1E-EA7A5DD93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886A287-D881-4CE8-92C0-FDFE1FCCF8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64" r:id="rId1"/>
    <p:sldLayoutId id="2147485465" r:id="rId2"/>
    <p:sldLayoutId id="2147485466" r:id="rId3"/>
    <p:sldLayoutId id="2147485467" r:id="rId4"/>
    <p:sldLayoutId id="2147485468" r:id="rId5"/>
    <p:sldLayoutId id="2147485469" r:id="rId6"/>
    <p:sldLayoutId id="2147485470" r:id="rId7"/>
    <p:sldLayoutId id="2147485471" r:id="rId8"/>
    <p:sldLayoutId id="2147485472" r:id="rId9"/>
    <p:sldLayoutId id="2147485473" r:id="rId10"/>
    <p:sldLayoutId id="2147485474" r:id="rId11"/>
    <p:sldLayoutId id="214748547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4.xml"/><Relationship Id="rId7" Type="http://schemas.openxmlformats.org/officeDocument/2006/relationships/hyperlink" Target="https://www.youtube.com/watch?v=m4tfGX4d31o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max6sHmLTk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3.jpe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25.xml"/><Relationship Id="rId7" Type="http://schemas.openxmlformats.org/officeDocument/2006/relationships/hyperlink" Target="https://www.youtube.com/watch?v=Uv5xe5kmUeo&amp;feature=youtu.be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Uv5xe5kmUeo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ok.ru/video/20924026323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emf"/><Relationship Id="rId5" Type="http://schemas.openxmlformats.org/officeDocument/2006/relationships/image" Target="../media/image2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0" descr="Logo-08.png">
            <a:extLst>
              <a:ext uri="{FF2B5EF4-FFF2-40B4-BE49-F238E27FC236}">
                <a16:creationId xmlns:a16="http://schemas.microsoft.com/office/drawing/2014/main" id="{90A81B2D-CC1A-4525-B6D1-AC6B9BC2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1406525"/>
            <a:ext cx="24669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3" descr="Logo-10.png">
            <a:extLst>
              <a:ext uri="{FF2B5EF4-FFF2-40B4-BE49-F238E27FC236}">
                <a16:creationId xmlns:a16="http://schemas.microsoft.com/office/drawing/2014/main" id="{59A27AD2-4291-4AE4-87FF-479AE398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288" y="3059113"/>
            <a:ext cx="32559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0621342-7DE8-4E34-9C83-FC2566631B80}"/>
              </a:ext>
            </a:extLst>
          </p:cNvPr>
          <p:cNvSpPr/>
          <p:nvPr/>
        </p:nvSpPr>
        <p:spPr>
          <a:xfrm>
            <a:off x="0" y="0"/>
            <a:ext cx="6119813" cy="1547813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F5BF637-4700-48BF-8AAE-532D9B2847FE}"/>
              </a:ext>
            </a:extLst>
          </p:cNvPr>
          <p:cNvSpPr/>
          <p:nvPr/>
        </p:nvSpPr>
        <p:spPr>
          <a:xfrm>
            <a:off x="6246813" y="0"/>
            <a:ext cx="1838325" cy="1547813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9A15AD3-8248-44E8-A666-86806973CF9A}"/>
              </a:ext>
            </a:extLst>
          </p:cNvPr>
          <p:cNvSpPr/>
          <p:nvPr/>
        </p:nvSpPr>
        <p:spPr>
          <a:xfrm>
            <a:off x="7958138" y="0"/>
            <a:ext cx="1185862" cy="1547813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C27DC58-F362-43B3-BF1C-CFD903126FB8}"/>
              </a:ext>
            </a:extLst>
          </p:cNvPr>
          <p:cNvSpPr/>
          <p:nvPr/>
        </p:nvSpPr>
        <p:spPr>
          <a:xfrm>
            <a:off x="0" y="5310188"/>
            <a:ext cx="6119813" cy="1547812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36314A6-3AC8-4936-9B6C-F4B7D9F5FBBA}"/>
              </a:ext>
            </a:extLst>
          </p:cNvPr>
          <p:cNvSpPr/>
          <p:nvPr/>
        </p:nvSpPr>
        <p:spPr>
          <a:xfrm>
            <a:off x="6119813" y="5310188"/>
            <a:ext cx="1838325" cy="1547812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E601017-CC03-4244-A0EC-AE2A910E8D40}"/>
              </a:ext>
            </a:extLst>
          </p:cNvPr>
          <p:cNvSpPr/>
          <p:nvPr/>
        </p:nvSpPr>
        <p:spPr>
          <a:xfrm>
            <a:off x="7958138" y="5310188"/>
            <a:ext cx="1185862" cy="1547812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082" name="CaixaDeTexto 1">
            <a:extLst>
              <a:ext uri="{FF2B5EF4-FFF2-40B4-BE49-F238E27FC236}">
                <a16:creationId xmlns:a16="http://schemas.microsoft.com/office/drawing/2014/main" id="{51471C7E-446C-4D7B-A6F1-6EFDDEBEA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2274888"/>
            <a:ext cx="50911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 b="1">
                <a:latin typeface="Arial Black" panose="020B0A04020102020204" pitchFamily="34" charset="0"/>
                <a:ea typeface="MS PGothic" panose="020B0600070205080204" pitchFamily="34" charset="-128"/>
                <a:cs typeface="Aharoni" panose="02010803020104030203" pitchFamily="2" charset="-79"/>
              </a:rPr>
              <a:t>INICIAÇÃO AO PENSAMENTO SOCIALISTA</a:t>
            </a:r>
          </a:p>
        </p:txBody>
      </p:sp>
      <p:pic>
        <p:nvPicPr>
          <p:cNvPr id="3083" name="Imagem 2">
            <a:extLst>
              <a:ext uri="{FF2B5EF4-FFF2-40B4-BE49-F238E27FC236}">
                <a16:creationId xmlns:a16="http://schemas.microsoft.com/office/drawing/2014/main" id="{CE5D7076-55C6-485D-B9FE-8DA18AF78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928813"/>
            <a:ext cx="16906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Retângulo 4">
            <a:extLst>
              <a:ext uri="{FF2B5EF4-FFF2-40B4-BE49-F238E27FC236}">
                <a16:creationId xmlns:a16="http://schemas.microsoft.com/office/drawing/2014/main" id="{4EE733EE-4C09-4580-A29C-D81D26E02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888" y="3913188"/>
            <a:ext cx="1357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>
                <a:latin typeface="Arial Black" panose="020B0A04020102020204" pitchFamily="34" charset="0"/>
                <a:ea typeface="MS PGothic" panose="020B0600070205080204" pitchFamily="34" charset="-128"/>
              </a:rPr>
              <a:t>LIT-QI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01A82F1-3EC7-4001-8DF8-F06675063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9" y="1133624"/>
            <a:ext cx="5319712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4">
            <a:extLst>
              <a:ext uri="{FF2B5EF4-FFF2-40B4-BE49-F238E27FC236}">
                <a16:creationId xmlns:a16="http://schemas.microsoft.com/office/drawing/2014/main" id="{E3ADF00B-A03C-429D-B547-3C918B6E091B}"/>
              </a:ext>
            </a:extLst>
          </p:cNvPr>
          <p:cNvSpPr/>
          <p:nvPr/>
        </p:nvSpPr>
        <p:spPr>
          <a:xfrm>
            <a:off x="104775" y="1052736"/>
            <a:ext cx="3061496" cy="5653642"/>
          </a:xfrm>
          <a:prstGeom prst="wedgeRoundRectCallout">
            <a:avLst>
              <a:gd name="adj1" fmla="val 70947"/>
              <a:gd name="adj2" fmla="val 1881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2100" b="1" dirty="0">
                <a:solidFill>
                  <a:schemeClr val="tx1"/>
                </a:solidFill>
              </a:rPr>
              <a:t>De forma organizada vamos ocupar o palácio do governo, congresso nacional, estações de trem e metrô, telefonia e eletricidade, refinarias, quartéis (ganhando os soldados para o nosso lado). </a:t>
            </a:r>
            <a:endParaRPr lang="pt-BR" sz="2100" dirty="0">
              <a:solidFill>
                <a:schemeClr val="tx1"/>
              </a:solidFill>
            </a:endParaRPr>
          </a:p>
          <a:p>
            <a:r>
              <a:rPr lang="pt-BR" sz="2100" b="1" dirty="0">
                <a:solidFill>
                  <a:schemeClr val="tx1"/>
                </a:solidFill>
              </a:rPr>
              <a:t>Armamento geral dos trabalhadores para garantir segurança pública e impedir reação armada da burguesia e do imperialismo. 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04273E84-6E11-47F3-8BF6-942EC285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5" descr="C:\Users\Mercedes\Desktop\100 anos RR\34507344870_499d911956_z.jpg">
            <a:extLst>
              <a:ext uri="{FF2B5EF4-FFF2-40B4-BE49-F238E27FC236}">
                <a16:creationId xmlns:a16="http://schemas.microsoft.com/office/drawing/2014/main" id="{3B74853A-A13B-4E75-BE97-4C217CC6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98259"/>
            <a:ext cx="6552579" cy="437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C3CDA823-3A1B-4DCC-BDBF-D8543BC144ED}"/>
              </a:ext>
            </a:extLst>
          </p:cNvPr>
          <p:cNvSpPr/>
          <p:nvPr/>
        </p:nvSpPr>
        <p:spPr>
          <a:xfrm>
            <a:off x="680690" y="1029044"/>
            <a:ext cx="3578381" cy="1366494"/>
          </a:xfrm>
          <a:prstGeom prst="wedgeRoundRectCallout">
            <a:avLst>
              <a:gd name="adj1" fmla="val 72117"/>
              <a:gd name="adj2" fmla="val 1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Estado mostra violência burguesa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450236A8-907A-4FC4-9CF1-835801E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8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50D525E-2ABE-47C8-9BDA-C1F29098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8384"/>
            <a:ext cx="6850184" cy="385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5B213873-3EC5-4B4E-B47A-D9DF53DA9450}"/>
              </a:ext>
            </a:extLst>
          </p:cNvPr>
          <p:cNvSpPr/>
          <p:nvPr/>
        </p:nvSpPr>
        <p:spPr>
          <a:xfrm>
            <a:off x="2622627" y="1071545"/>
            <a:ext cx="6193035" cy="1366664"/>
          </a:xfrm>
          <a:prstGeom prst="wedgeRoundRectCallout">
            <a:avLst>
              <a:gd name="adj1" fmla="val -42712"/>
              <a:gd name="adj2" fmla="val 159413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Vanguarda revolucionária mostra decisão e disposição de luta.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B2C768C-E989-4630-AED8-B5981504852F}"/>
              </a:ext>
            </a:extLst>
          </p:cNvPr>
          <p:cNvSpPr txBox="1"/>
          <p:nvPr/>
        </p:nvSpPr>
        <p:spPr>
          <a:xfrm>
            <a:off x="7245720" y="5220916"/>
            <a:ext cx="1597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+mn-lt"/>
                <a:cs typeface="+mn-cs"/>
              </a:rPr>
              <a:t>Ocupa Brasília em 24 de maio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D59FED10-BC83-4090-8C81-72680221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8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greve dos caminhoneiros">
            <a:extLst>
              <a:ext uri="{FF2B5EF4-FFF2-40B4-BE49-F238E27FC236}">
                <a16:creationId xmlns:a16="http://schemas.microsoft.com/office/drawing/2014/main" id="{A357B3B2-82AF-4BA1-B35A-DF4F28E5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6402"/>
            <a:ext cx="7524328" cy="51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5B213873-3EC5-4B4E-B47A-D9DF53DA9450}"/>
              </a:ext>
            </a:extLst>
          </p:cNvPr>
          <p:cNvSpPr/>
          <p:nvPr/>
        </p:nvSpPr>
        <p:spPr>
          <a:xfrm>
            <a:off x="893763" y="1112841"/>
            <a:ext cx="7356474" cy="1713121"/>
          </a:xfrm>
          <a:prstGeom prst="wedgeRoundRectCallout">
            <a:avLst>
              <a:gd name="adj1" fmla="val 33270"/>
              <a:gd name="adj2" fmla="val 129662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Greve dos caminhoneiros em 2018 mostrou força da classe trabalhadora e a traição do PT e da CUT.</a:t>
            </a:r>
          </a:p>
        </p:txBody>
      </p:sp>
    </p:spTree>
    <p:extLst>
      <p:ext uri="{BB962C8B-B14F-4D97-AF65-F5344CB8AC3E}">
        <p14:creationId xmlns:p14="http://schemas.microsoft.com/office/powerpoint/2010/main" val="12279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E725DF83-CF06-44D4-B63F-0F6BF3B95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93" y="807482"/>
            <a:ext cx="3736132" cy="58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5B213873-3EC5-4B4E-B47A-D9DF53DA9450}"/>
              </a:ext>
            </a:extLst>
          </p:cNvPr>
          <p:cNvSpPr/>
          <p:nvPr/>
        </p:nvSpPr>
        <p:spPr>
          <a:xfrm>
            <a:off x="126144" y="1292782"/>
            <a:ext cx="4154066" cy="4706708"/>
          </a:xfrm>
          <a:prstGeom prst="wedgeRoundRectCallout">
            <a:avLst>
              <a:gd name="adj1" fmla="val 97141"/>
              <a:gd name="adj2" fmla="val -4015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15 de maio 2019:</a:t>
            </a:r>
          </a:p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Manifestações com milhões de estudantes e trabalhadores protestam contra o corte de verbas para a educação</a:t>
            </a:r>
          </a:p>
        </p:txBody>
      </p:sp>
    </p:spTree>
    <p:extLst>
      <p:ext uri="{BB962C8B-B14F-4D97-AF65-F5344CB8AC3E}">
        <p14:creationId xmlns:p14="http://schemas.microsoft.com/office/powerpoint/2010/main" val="23230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reve geral de 14 de junho 2019">
            <a:extLst>
              <a:ext uri="{FF2B5EF4-FFF2-40B4-BE49-F238E27FC236}">
                <a16:creationId xmlns:a16="http://schemas.microsoft.com/office/drawing/2014/main" id="{6384380E-46C9-46FB-AB3B-91C7602B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53648"/>
            <a:ext cx="7700361" cy="48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5B213873-3EC5-4B4E-B47A-D9DF53DA9450}"/>
              </a:ext>
            </a:extLst>
          </p:cNvPr>
          <p:cNvSpPr/>
          <p:nvPr/>
        </p:nvSpPr>
        <p:spPr>
          <a:xfrm>
            <a:off x="104775" y="879154"/>
            <a:ext cx="6015038" cy="2405830"/>
          </a:xfrm>
          <a:prstGeom prst="wedgeRoundRectCallout">
            <a:avLst>
              <a:gd name="adj1" fmla="val 33378"/>
              <a:gd name="adj2" fmla="val 105877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800" b="1" dirty="0">
                <a:solidFill>
                  <a:schemeClr val="tx1"/>
                </a:solidFill>
              </a:rPr>
              <a:t>GREVE GERAL 14 JUNHO/2019:</a:t>
            </a:r>
          </a:p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Paralisação de dezenas de milhões de trabalhadores em todo o Brasil contra a reforma da previdência de Bolsonaro.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</p:spTree>
    <p:extLst>
      <p:ext uri="{BB962C8B-B14F-4D97-AF65-F5344CB8AC3E}">
        <p14:creationId xmlns:p14="http://schemas.microsoft.com/office/powerpoint/2010/main" val="94358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71D0F24-2177-4D06-8875-B1D7C8E3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13" y="2348870"/>
            <a:ext cx="6853225" cy="41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74AA0159-BFF9-4A37-BE53-229867417005}"/>
              </a:ext>
            </a:extLst>
          </p:cNvPr>
          <p:cNvSpPr/>
          <p:nvPr/>
        </p:nvSpPr>
        <p:spPr>
          <a:xfrm>
            <a:off x="758114" y="1107652"/>
            <a:ext cx="8219118" cy="1131680"/>
          </a:xfrm>
          <a:prstGeom prst="wedgeRoundRectCallout">
            <a:avLst>
              <a:gd name="adj1" fmla="val 67"/>
              <a:gd name="adj2" fmla="val 16852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Processo revolucionário</a:t>
            </a:r>
          </a:p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caminha na Argentina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A887E748-CB12-4B87-8655-33E7DA90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18FAC0-3808-7CFA-A9CB-2734EA002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142972"/>
            <a:ext cx="4773722" cy="53823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CE7C5A55-6AAC-405F-91D2-DA19A517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5">
            <a:extLst>
              <a:ext uri="{FF2B5EF4-FFF2-40B4-BE49-F238E27FC236}">
                <a16:creationId xmlns:a16="http://schemas.microsoft.com/office/drawing/2014/main" id="{E1C18BA9-B46A-4EB6-B00B-EF1AB1A01970}"/>
              </a:ext>
            </a:extLst>
          </p:cNvPr>
          <p:cNvSpPr/>
          <p:nvPr/>
        </p:nvSpPr>
        <p:spPr>
          <a:xfrm>
            <a:off x="323528" y="1700981"/>
            <a:ext cx="3152630" cy="1223963"/>
          </a:xfrm>
          <a:prstGeom prst="wedgeRoundRectCallout">
            <a:avLst>
              <a:gd name="adj1" fmla="val 62746"/>
              <a:gd name="adj2" fmla="val 110654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Revolução no Chile em 2019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FA9C76-D8E3-6CF6-74D9-AEF18DAF02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85" y="3644744"/>
            <a:ext cx="3467912" cy="208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7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vante no Equador faz governo reduzir preço dos combustíveis - Hora do Povo">
            <a:extLst>
              <a:ext uri="{FF2B5EF4-FFF2-40B4-BE49-F238E27FC236}">
                <a16:creationId xmlns:a16="http://schemas.microsoft.com/office/drawing/2014/main" id="{7CE5E709-76EA-E2B2-4EC1-7CE37AB0A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76" y="2427289"/>
            <a:ext cx="5783052" cy="3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3" name="Texto explicativo retangular com cantos arredondados 7">
            <a:extLst>
              <a:ext uri="{FF2B5EF4-FFF2-40B4-BE49-F238E27FC236}">
                <a16:creationId xmlns:a16="http://schemas.microsoft.com/office/drawing/2014/main" id="{C109DC62-2E64-4E2E-B27E-A29908F34CD9}"/>
              </a:ext>
            </a:extLst>
          </p:cNvPr>
          <p:cNvSpPr/>
          <p:nvPr/>
        </p:nvSpPr>
        <p:spPr>
          <a:xfrm>
            <a:off x="1403648" y="1111524"/>
            <a:ext cx="6356350" cy="1042441"/>
          </a:xfrm>
          <a:prstGeom prst="wedgeRoundRectCallout">
            <a:avLst>
              <a:gd name="adj1" fmla="val 15140"/>
              <a:gd name="adj2" fmla="val 134402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Levante popular explode no Equador em 2022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0E5CBDB0-A04E-4467-A9F6-A258D922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3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2D1C3C2-22EF-5F8F-ACB9-28EC9F8E6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8" y="2244552"/>
            <a:ext cx="7715250" cy="4286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CE7C5A55-6AAC-405F-91D2-DA19A517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5">
            <a:extLst>
              <a:ext uri="{FF2B5EF4-FFF2-40B4-BE49-F238E27FC236}">
                <a16:creationId xmlns:a16="http://schemas.microsoft.com/office/drawing/2014/main" id="{E1C18BA9-B46A-4EB6-B00B-EF1AB1A01970}"/>
              </a:ext>
            </a:extLst>
          </p:cNvPr>
          <p:cNvSpPr/>
          <p:nvPr/>
        </p:nvSpPr>
        <p:spPr>
          <a:xfrm>
            <a:off x="539750" y="1158342"/>
            <a:ext cx="8064500" cy="910705"/>
          </a:xfrm>
          <a:prstGeom prst="wedgeRoundRectCallout">
            <a:avLst>
              <a:gd name="adj1" fmla="val -8947"/>
              <a:gd name="adj2" fmla="val 202883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Revolução explode no Sri Lanka em 2022</a:t>
            </a:r>
          </a:p>
        </p:txBody>
      </p:sp>
    </p:spTree>
    <p:extLst>
      <p:ext uri="{BB962C8B-B14F-4D97-AF65-F5344CB8AC3E}">
        <p14:creationId xmlns:p14="http://schemas.microsoft.com/office/powerpoint/2010/main" val="198849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2C99693-780E-4098-AD77-E7A932471942}"/>
              </a:ext>
            </a:extLst>
          </p:cNvPr>
          <p:cNvSpPr/>
          <p:nvPr/>
        </p:nvSpPr>
        <p:spPr>
          <a:xfrm>
            <a:off x="0" y="0"/>
            <a:ext cx="6119813" cy="1547813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7AE17B-8688-47DA-9F8C-BCA7693964D8}"/>
              </a:ext>
            </a:extLst>
          </p:cNvPr>
          <p:cNvSpPr/>
          <p:nvPr/>
        </p:nvSpPr>
        <p:spPr>
          <a:xfrm>
            <a:off x="6119813" y="0"/>
            <a:ext cx="1838325" cy="1547813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8A4F38-56B2-47C2-8A20-CACBF092B10B}"/>
              </a:ext>
            </a:extLst>
          </p:cNvPr>
          <p:cNvSpPr/>
          <p:nvPr/>
        </p:nvSpPr>
        <p:spPr>
          <a:xfrm>
            <a:off x="7958138" y="0"/>
            <a:ext cx="1185862" cy="1547813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A25D5CB-D691-45CB-9CC5-E3684A25B91D}"/>
              </a:ext>
            </a:extLst>
          </p:cNvPr>
          <p:cNvSpPr/>
          <p:nvPr/>
        </p:nvSpPr>
        <p:spPr>
          <a:xfrm>
            <a:off x="0" y="5310188"/>
            <a:ext cx="6119813" cy="1547812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30DFBB-CA06-42AB-8691-739A125ADEAE}"/>
              </a:ext>
            </a:extLst>
          </p:cNvPr>
          <p:cNvSpPr/>
          <p:nvPr/>
        </p:nvSpPr>
        <p:spPr>
          <a:xfrm>
            <a:off x="6119813" y="5310188"/>
            <a:ext cx="1838325" cy="1547812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8400710-2FBE-449E-A735-6EF7F0DEA2FA}"/>
              </a:ext>
            </a:extLst>
          </p:cNvPr>
          <p:cNvSpPr/>
          <p:nvPr/>
        </p:nvSpPr>
        <p:spPr>
          <a:xfrm>
            <a:off x="7958138" y="5310188"/>
            <a:ext cx="1185862" cy="1547812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FD24B-C404-47DD-8CAA-57386FA1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9" y="1645444"/>
            <a:ext cx="828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500" dirty="0"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QUARTA PARTE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D1865-C083-4E6E-BC67-BD95910D0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9" y="2121694"/>
            <a:ext cx="8638033" cy="306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t-BR" sz="6000" dirty="0">
                <a:solidFill>
                  <a:srgbClr val="C00000"/>
                </a:solidFill>
                <a:latin typeface="Arial Black" panose="020B0A04020102020204" pitchFamily="34" charset="0"/>
              </a:rPr>
              <a:t>POR QUE NECESSITAMOS DE UM PARTIDO REVOLUCIONÁRIO?</a:t>
            </a:r>
            <a:endParaRPr lang="en-US" altLang="pt-BR" sz="6000" dirty="0">
              <a:solidFill>
                <a:srgbClr val="C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855194-5C0B-4F4D-B9A8-30D668768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975" y="2528215"/>
            <a:ext cx="5784280" cy="389163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C1DC644-F5DE-4F61-A0EF-AB37564C9764}"/>
              </a:ext>
            </a:extLst>
          </p:cNvPr>
          <p:cNvSpPr/>
          <p:nvPr/>
        </p:nvSpPr>
        <p:spPr>
          <a:xfrm>
            <a:off x="104775" y="1059617"/>
            <a:ext cx="89344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Sem partido revolucionário, toda revolta termina em derrota.</a:t>
            </a:r>
          </a:p>
          <a:p>
            <a:pPr algn="ctr"/>
            <a:r>
              <a:rPr lang="pt-BR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Exemplo junho de 2013 no Brasil ou na China de 1989. </a:t>
            </a:r>
            <a:endParaRPr lang="pt-BR" sz="2400" b="1" dirty="0">
              <a:solidFill>
                <a:srgbClr val="C00000"/>
              </a:solidFill>
            </a:endParaRP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2618276D-F70B-4BE2-B1C2-5B6BD6C5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28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C1DC644-F5DE-4F61-A0EF-AB37564C9764}"/>
              </a:ext>
            </a:extLst>
          </p:cNvPr>
          <p:cNvSpPr/>
          <p:nvPr/>
        </p:nvSpPr>
        <p:spPr>
          <a:xfrm>
            <a:off x="6324758" y="1597954"/>
            <a:ext cx="2440327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Campanha presidencial 2022:</a:t>
            </a:r>
          </a:p>
          <a:p>
            <a:pPr algn="ctr"/>
            <a:r>
              <a:rPr lang="pt-BR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Chapa feminina, negra e indígena, representando a resistência ao invasor europeu no passado e a dominação burguesa e imperialista hoje.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2618276D-F70B-4BE2-B1C2-5B6BD6C5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 descr="Código QR&#10;&#10;Descrição gerada automaticamente com confiança média">
            <a:extLst>
              <a:ext uri="{FF2B5EF4-FFF2-40B4-BE49-F238E27FC236}">
                <a16:creationId xmlns:a16="http://schemas.microsoft.com/office/drawing/2014/main" id="{8DF54BFB-972F-3B4C-DEFB-8D230E10A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03" y="991254"/>
            <a:ext cx="3811310" cy="5436534"/>
          </a:xfrm>
          <a:prstGeom prst="rect">
            <a:avLst/>
          </a:prstGeom>
        </p:spPr>
      </p:pic>
      <p:sp>
        <p:nvSpPr>
          <p:cNvPr id="12" name="Texto explicativo retangular com cantos arredondados 7">
            <a:extLst>
              <a:ext uri="{FF2B5EF4-FFF2-40B4-BE49-F238E27FC236}">
                <a16:creationId xmlns:a16="http://schemas.microsoft.com/office/drawing/2014/main" id="{218AA984-743A-1A11-9FDF-064045F23082}"/>
              </a:ext>
            </a:extLst>
          </p:cNvPr>
          <p:cNvSpPr/>
          <p:nvPr/>
        </p:nvSpPr>
        <p:spPr>
          <a:xfrm>
            <a:off x="192161" y="2564904"/>
            <a:ext cx="2003575" cy="1995394"/>
          </a:xfrm>
          <a:prstGeom prst="wedgeRoundRectCallout">
            <a:avLst>
              <a:gd name="adj1" fmla="val 128159"/>
              <a:gd name="adj2" fmla="val 3068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REPARAÇÃO RIMA COM REVOLUÇÃO!!!!</a:t>
            </a:r>
          </a:p>
        </p:txBody>
      </p:sp>
    </p:spTree>
    <p:extLst>
      <p:ext uri="{BB962C8B-B14F-4D97-AF65-F5344CB8AC3E}">
        <p14:creationId xmlns:p14="http://schemas.microsoft.com/office/powerpoint/2010/main" val="42302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BC2C2F8-7479-4281-A3FA-A3AFA588D32C}"/>
              </a:ext>
            </a:extLst>
          </p:cNvPr>
          <p:cNvSpPr/>
          <p:nvPr/>
        </p:nvSpPr>
        <p:spPr>
          <a:xfrm>
            <a:off x="350722" y="993846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POR QUE É NECESSÁRIO </a:t>
            </a:r>
          </a:p>
          <a:p>
            <a:pPr algn="ctr" eaLnBrk="1" hangingPunct="1">
              <a:defRPr/>
            </a:pPr>
            <a:r>
              <a:rPr lang="pt-BR" sz="3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UM PARTIDO REVOLUCIONÁRIO?</a:t>
            </a:r>
            <a:endParaRPr lang="pt-BR" sz="3800" dirty="0">
              <a:cs typeface="+mn-cs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9AAE3D78-B9C1-4BF2-B6E5-C4A01E8C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95764"/>
            <a:ext cx="2454198" cy="267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o explicativo retangular com cantos arredondados 9">
            <a:extLst>
              <a:ext uri="{FF2B5EF4-FFF2-40B4-BE49-F238E27FC236}">
                <a16:creationId xmlns:a16="http://schemas.microsoft.com/office/drawing/2014/main" id="{DC5AB0E6-5DF9-4F79-AE5D-95EB4A9D697D}"/>
              </a:ext>
            </a:extLst>
          </p:cNvPr>
          <p:cNvSpPr/>
          <p:nvPr/>
        </p:nvSpPr>
        <p:spPr>
          <a:xfrm>
            <a:off x="382588" y="2492896"/>
            <a:ext cx="7933827" cy="1432594"/>
          </a:xfrm>
          <a:prstGeom prst="wedgeRoundRectCallout">
            <a:avLst>
              <a:gd name="adj1" fmla="val 3519"/>
              <a:gd name="adj2" fmla="val 9021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3200" b="1" dirty="0">
                <a:solidFill>
                  <a:schemeClr val="tx1"/>
                </a:solidFill>
              </a:rPr>
              <a:t> </a:t>
            </a:r>
            <a:r>
              <a:rPr lang="pt-BR" sz="2800" b="1" dirty="0">
                <a:solidFill>
                  <a:schemeClr val="tx1"/>
                </a:solidFill>
              </a:rPr>
              <a:t>Você acha que os trabalhadores estão convencidos de que são eles que devem governar?</a:t>
            </a:r>
          </a:p>
        </p:txBody>
      </p:sp>
      <p:pic>
        <p:nvPicPr>
          <p:cNvPr id="16" name="Imagem 12">
            <a:extLst>
              <a:ext uri="{FF2B5EF4-FFF2-40B4-BE49-F238E27FC236}">
                <a16:creationId xmlns:a16="http://schemas.microsoft.com/office/drawing/2014/main" id="{006DF029-18D7-41F7-BFBA-5FDB43D2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24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153BA03A-842F-4072-A8F6-AD10293D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949" y="4913854"/>
            <a:ext cx="4695683" cy="163121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defRPr/>
            </a:pP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ea typeface="MS PGothic" pitchFamily="34" charset="-128"/>
              </a:rPr>
              <a:t>A síntese do nosso programa é a luta por um governo dos trabalhadores apoiado nos conselhos populares para acabar com a propriedade privada e abrir o caminho para o socialismo.</a:t>
            </a:r>
          </a:p>
        </p:txBody>
      </p:sp>
      <p:sp>
        <p:nvSpPr>
          <p:cNvPr id="13" name="Retângulo 5">
            <a:extLst>
              <a:ext uri="{FF2B5EF4-FFF2-40B4-BE49-F238E27FC236}">
                <a16:creationId xmlns:a16="http://schemas.microsoft.com/office/drawing/2014/main" id="{DF7B2BF2-9E98-4450-A760-1E26AE9B9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33" y="2215892"/>
            <a:ext cx="4065535" cy="40934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000" dirty="0">
                <a:ea typeface="MS PGothic" pitchFamily="34" charset="-128"/>
              </a:rPr>
              <a:t>Para convencer os trabalhadores de que nenhum dos seus problemas será resolvido pela burguesia e nem pelos reformistas. Só com uma revolução  socialista podemos resolver nossos problemas. Para levar essa consciência aos trabalhadores é que precisamos de um partido.</a:t>
            </a:r>
          </a:p>
          <a:p>
            <a:pPr eaLnBrk="1" hangingPunct="1">
              <a:defRPr/>
            </a:pPr>
            <a:r>
              <a:rPr lang="pt-BR" sz="2000" dirty="0">
                <a:ea typeface="MS PGothic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pt-BR" sz="2000" dirty="0">
                <a:ea typeface="MS PGothic" pitchFamily="34" charset="-128"/>
              </a:rPr>
              <a:t>Um partido que aprenda das experiências do passado, tire as lições das derrotas e organize a nossa luta.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E406522-5EFA-447F-AEDF-EABE5C6B65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63843">
            <a:off x="4846521" y="2163907"/>
            <a:ext cx="3810360" cy="253518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7BC4AA5-6FE8-48F4-8F4C-C836FB41AA0C}"/>
              </a:ext>
            </a:extLst>
          </p:cNvPr>
          <p:cNvSpPr/>
          <p:nvPr/>
        </p:nvSpPr>
        <p:spPr>
          <a:xfrm>
            <a:off x="323528" y="1004535"/>
            <a:ext cx="8244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+mn-cs"/>
              </a:rPr>
              <a:t>UM PARTIDO PARA ELEVAR</a:t>
            </a:r>
          </a:p>
          <a:p>
            <a:pPr algn="ctr" eaLnBrk="1" hangingPunct="1">
              <a:defRPr/>
            </a:pPr>
            <a:r>
              <a:rPr lang="pt-BR" sz="36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+mn-cs"/>
              </a:rPr>
              <a:t>A CONSCIÊNCIA DE CLASSE</a:t>
            </a:r>
            <a:endParaRPr lang="pt-BR" dirty="0">
              <a:cs typeface="+mn-cs"/>
            </a:endParaRPr>
          </a:p>
        </p:txBody>
      </p:sp>
      <p:pic>
        <p:nvPicPr>
          <p:cNvPr id="17" name="Imagem 12">
            <a:extLst>
              <a:ext uri="{FF2B5EF4-FFF2-40B4-BE49-F238E27FC236}">
                <a16:creationId xmlns:a16="http://schemas.microsoft.com/office/drawing/2014/main" id="{203A2A6F-7632-45EB-8B32-6FF38A9D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5" name="Picture 7" descr="Resultado de imagem para filme sobre partido revolucionário">
            <a:extLst>
              <a:ext uri="{FF2B5EF4-FFF2-40B4-BE49-F238E27FC236}">
                <a16:creationId xmlns:a16="http://schemas.microsoft.com/office/drawing/2014/main" id="{401636FF-C7C0-43E3-8287-0C759334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421108"/>
            <a:ext cx="6098780" cy="380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D1708875-5767-4863-AB53-C386C40E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054895"/>
            <a:ext cx="8229600" cy="1143000"/>
          </a:xfrm>
        </p:spPr>
        <p:txBody>
          <a:bodyPr/>
          <a:lstStyle/>
          <a:p>
            <a:r>
              <a:rPr lang="pt-BR" sz="40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UM PARTIDO PARA A</a:t>
            </a:r>
            <a:br>
              <a:rPr lang="pt-BR" sz="40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</a:br>
            <a:r>
              <a:rPr lang="pt-BR" sz="40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REVOLUÇÃO SOCIALISTA</a:t>
            </a:r>
            <a:endParaRPr lang="pt-BR" sz="4000" dirty="0"/>
          </a:p>
        </p:txBody>
      </p:sp>
      <p:pic>
        <p:nvPicPr>
          <p:cNvPr id="16" name="Imagem 12">
            <a:extLst>
              <a:ext uri="{FF2B5EF4-FFF2-40B4-BE49-F238E27FC236}">
                <a16:creationId xmlns:a16="http://schemas.microsoft.com/office/drawing/2014/main" id="{4DD90494-5C79-4EDE-9E89-BEBB8AC4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093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87F8B39-6FD8-4A57-81AC-76A72F33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937269"/>
            <a:ext cx="9036050" cy="76353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>
                    <a:satMod val="130000"/>
                  </a:schemeClr>
                </a:solidFill>
              </a:rPr>
              <a:t>UM PARTIDO REVOLUCIONÁRIO EM AÇÃO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3" name="Retângulo 5">
            <a:extLst>
              <a:ext uri="{FF2B5EF4-FFF2-40B4-BE49-F238E27FC236}">
                <a16:creationId xmlns:a16="http://schemas.microsoft.com/office/drawing/2014/main" id="{B9CA59FB-ED43-45A9-AFD6-D2359B86A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5705365"/>
            <a:ext cx="9039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latin typeface="+mn-lt"/>
                <a:cs typeface="+mn-cs"/>
              </a:rPr>
              <a:t>Ocupação de Brasília dia 24 de maio</a:t>
            </a:r>
          </a:p>
          <a:p>
            <a:pPr algn="ctr" eaLnBrk="1" hangingPunct="1">
              <a:defRPr/>
            </a:pPr>
            <a:r>
              <a:rPr lang="pt-BR" sz="2400" dirty="0">
                <a:latin typeface="+mn-lt"/>
                <a:cs typeface="+mn-cs"/>
              </a:rPr>
              <a:t>Link em: </a:t>
            </a:r>
            <a:r>
              <a:rPr lang="pt-BR" u="sng" dirty="0">
                <a:hlinkClick r:id="rId7"/>
              </a:rPr>
              <a:t>https://www.youtube.com/watch?v=m4tfGX4d31o</a:t>
            </a:r>
            <a:endParaRPr lang="pt-BR" sz="2400" dirty="0">
              <a:latin typeface="+mn-lt"/>
              <a:cs typeface="+mn-cs"/>
            </a:endParaRPr>
          </a:p>
        </p:txBody>
      </p:sp>
      <p:pic>
        <p:nvPicPr>
          <p:cNvPr id="10" name="Mídia on-line ^0 9">
            <a:hlinkClick r:id="" action="ppaction://media"/>
            <a:extLst>
              <a:ext uri="{FF2B5EF4-FFF2-40B4-BE49-F238E27FC236}">
                <a16:creationId xmlns:a16="http://schemas.microsoft.com/office/drawing/2014/main" id="{CDA76EE8-2FC9-4DA0-A374-F7C25A41C2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691680" y="1628800"/>
            <a:ext cx="5516611" cy="4137459"/>
          </a:xfrm>
          <a:prstGeom prst="rect">
            <a:avLst/>
          </a:prstGeom>
        </p:spPr>
      </p:pic>
      <p:pic>
        <p:nvPicPr>
          <p:cNvPr id="15" name="Picture 1" descr="Filme.png">
            <a:extLst>
              <a:ext uri="{FF2B5EF4-FFF2-40B4-BE49-F238E27FC236}">
                <a16:creationId xmlns:a16="http://schemas.microsoft.com/office/drawing/2014/main" id="{A4C7A363-878B-4044-BE11-AF1A28D8E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" y="5151277"/>
            <a:ext cx="1365324" cy="117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>
            <a:extLst>
              <a:ext uri="{FF2B5EF4-FFF2-40B4-BE49-F238E27FC236}">
                <a16:creationId xmlns:a16="http://schemas.microsoft.com/office/drawing/2014/main" id="{79A69184-A87C-4255-A2C0-2C666295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983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87F8B39-6FD8-4A57-81AC-76A72F33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124744"/>
            <a:ext cx="9036050" cy="60053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tx2">
                    <a:satMod val="130000"/>
                  </a:schemeClr>
                </a:solidFill>
              </a:rPr>
              <a:t>UM PARTIDO REVOLUCIONÁRIO EM AÇÃO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3" name="Retângulo 5">
            <a:extLst>
              <a:ext uri="{FF2B5EF4-FFF2-40B4-BE49-F238E27FC236}">
                <a16:creationId xmlns:a16="http://schemas.microsoft.com/office/drawing/2014/main" id="{B9CA59FB-ED43-45A9-AFD6-D2359B86A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5794950"/>
            <a:ext cx="878770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latin typeface="+mn-lt"/>
                <a:cs typeface="+mn-cs"/>
              </a:rPr>
              <a:t>PSTU – Ato dos 22 anos </a:t>
            </a:r>
          </a:p>
          <a:p>
            <a:pPr algn="ctr" eaLnBrk="1" hangingPunct="1">
              <a:defRPr/>
            </a:pPr>
            <a:r>
              <a:rPr lang="pt-BR" sz="2000" dirty="0">
                <a:latin typeface="+mn-lt"/>
                <a:cs typeface="+mn-cs"/>
              </a:rPr>
              <a:t>Link em </a:t>
            </a:r>
            <a:r>
              <a:rPr lang="pt-BR" sz="2000" dirty="0">
                <a:latin typeface="+mn-lt"/>
                <a:cs typeface="+mn-cs"/>
                <a:hlinkClick r:id="rId7"/>
              </a:rPr>
              <a:t>https://www.youtube.com/watch?v=Uv5xe5kmUeo&amp;feature=youtu.be</a:t>
            </a:r>
            <a:r>
              <a:rPr lang="pt-BR" sz="2000" dirty="0">
                <a:latin typeface="+mn-lt"/>
                <a:cs typeface="+mn-cs"/>
              </a:rPr>
              <a:t> </a:t>
            </a:r>
          </a:p>
        </p:txBody>
      </p:sp>
      <p:pic>
        <p:nvPicPr>
          <p:cNvPr id="2" name="Mídia on-line ^0 1">
            <a:hlinkClick r:id="" action="ppaction://media"/>
            <a:extLst>
              <a:ext uri="{FF2B5EF4-FFF2-40B4-BE49-F238E27FC236}">
                <a16:creationId xmlns:a16="http://schemas.microsoft.com/office/drawing/2014/main" id="{25F4B233-165B-4B13-BC5C-39C9F19321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870073" y="1776840"/>
            <a:ext cx="5403853" cy="4052890"/>
          </a:xfrm>
          <a:prstGeom prst="rect">
            <a:avLst/>
          </a:prstGeom>
        </p:spPr>
      </p:pic>
      <p:pic>
        <p:nvPicPr>
          <p:cNvPr id="15" name="Imagem 12">
            <a:extLst>
              <a:ext uri="{FF2B5EF4-FFF2-40B4-BE49-F238E27FC236}">
                <a16:creationId xmlns:a16="http://schemas.microsoft.com/office/drawing/2014/main" id="{16C6BCAB-95EA-4B0F-B3F1-63FF9BF1E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301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D0B8E3D-9FF9-45C4-B604-A93DE93F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7870"/>
            <a:ext cx="9144000" cy="1643063"/>
          </a:xfrm>
        </p:spPr>
        <p:txBody>
          <a:bodyPr/>
          <a:lstStyle/>
          <a:p>
            <a:pPr eaLnBrk="1" hangingPunct="1"/>
            <a:br>
              <a:rPr lang="pt-BR" altLang="pt-BR" sz="3200" b="1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</a:br>
            <a:r>
              <a:rPr lang="pt-BR" altLang="pt-BR" sz="3200" b="1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NOSSA BANDEIRA VERMELHA NÃO TEM MANCHAS </a:t>
            </a:r>
            <a:br>
              <a:rPr lang="pt-BR" altLang="pt-BR" sz="3000" b="1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</a:br>
            <a:endParaRPr lang="pt-BR" altLang="pt-BR" sz="3200" dirty="0">
              <a:solidFill>
                <a:srgbClr val="FF0000"/>
              </a:solidFill>
            </a:endParaRPr>
          </a:p>
        </p:txBody>
      </p:sp>
      <p:sp>
        <p:nvSpPr>
          <p:cNvPr id="13" name="Retângulo 5">
            <a:extLst>
              <a:ext uri="{FF2B5EF4-FFF2-40B4-BE49-F238E27FC236}">
                <a16:creationId xmlns:a16="http://schemas.microsoft.com/office/drawing/2014/main" id="{CC2DA9C2-59AA-4100-B5B8-C2EE102B1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" y="2920603"/>
            <a:ext cx="4681537" cy="3046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/>
              <a:t>Uma bandeira sem manchas. Não oferecemos privilégios a ninguém. Oferecemos uma grande oportunidade para mudar o Brasil e o mundo.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40E31A36-129E-41F5-8B56-66B53C15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3262908"/>
            <a:ext cx="2330450" cy="30051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Imagem 12">
            <a:extLst>
              <a:ext uri="{FF2B5EF4-FFF2-40B4-BE49-F238E27FC236}">
                <a16:creationId xmlns:a16="http://schemas.microsoft.com/office/drawing/2014/main" id="{B749DE32-EE78-4B0F-871B-725F977B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324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11EB174E-BE13-4018-A288-2F7777CC0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2120698"/>
            <a:ext cx="2697560" cy="46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BF95971-312D-4292-A731-04D76676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90" y="954296"/>
            <a:ext cx="885971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500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TRABALHADORES DE TODO O MUNDO, UNI-VOS! </a:t>
            </a:r>
            <a:endParaRPr lang="pt-BR" altLang="pt-BR" sz="3500" b="1" dirty="0">
              <a:solidFill>
                <a:srgbClr val="CD0920"/>
              </a:solidFill>
              <a:latin typeface="Arial Black" panose="020B0A040201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6386B-6D14-4DEE-90AB-39C985C56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5516" y="2048282"/>
            <a:ext cx="70818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ea typeface="MS PGothic" panose="020B0600070205080204" pitchFamily="34" charset="-128"/>
              </a:rPr>
              <a:t>A luta dos trabalhadores é internacional.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ea typeface="MS PGothic" panose="020B0600070205080204" pitchFamily="34" charset="-128"/>
              </a:rPr>
              <a:t>Porque o capitalismo é um sistema que domina o planeta.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ea typeface="MS PGothic" panose="020B0600070205080204" pitchFamily="34" charset="-128"/>
              </a:rPr>
              <a:t>Imperialismo: o mundo é dominado por um punhado de potências.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Por isso somos uma secção da Liga Internacional dos Trabalhadores </a:t>
            </a:r>
            <a:r>
              <a:rPr lang="en-US" altLang="pt-BR" sz="2000" b="1" dirty="0">
                <a:ea typeface="MS PGothic" panose="020B0600070205080204" pitchFamily="34" charset="-128"/>
              </a:rPr>
              <a:t>–</a:t>
            </a:r>
            <a:r>
              <a:rPr lang="pt-BR" altLang="pt-BR" sz="2000" b="1" dirty="0">
                <a:ea typeface="MS PGothic" panose="020B0600070205080204" pitchFamily="34" charset="-128"/>
              </a:rPr>
              <a:t> Quarta Internacional</a:t>
            </a:r>
            <a:endParaRPr lang="pt-BR" altLang="pt-BR" sz="2000" dirty="0">
              <a:ea typeface="MS PGothic" panose="020B0600070205080204" pitchFamily="34" charset="-128"/>
            </a:endParaRPr>
          </a:p>
        </p:txBody>
      </p:sp>
      <p:pic>
        <p:nvPicPr>
          <p:cNvPr id="16" name="Imagem 2">
            <a:extLst>
              <a:ext uri="{FF2B5EF4-FFF2-40B4-BE49-F238E27FC236}">
                <a16:creationId xmlns:a16="http://schemas.microsoft.com/office/drawing/2014/main" id="{932C3D0D-6957-404B-9A27-AFA3C6CE07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2084474" cy="246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6">
            <a:extLst>
              <a:ext uri="{FF2B5EF4-FFF2-40B4-BE49-F238E27FC236}">
                <a16:creationId xmlns:a16="http://schemas.microsoft.com/office/drawing/2014/main" id="{2D8069E5-9A79-4A41-B490-03D9A14A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904" y="4407258"/>
            <a:ext cx="224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VENHA CONSTRUIR O PSTU E A LIT-QI.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ea typeface="MS PGothic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SEM VOCÊ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NÃO VAMOS VENCER!</a:t>
            </a:r>
          </a:p>
        </p:txBody>
      </p:sp>
    </p:spTree>
    <p:extLst>
      <p:ext uri="{BB962C8B-B14F-4D97-AF65-F5344CB8AC3E}">
        <p14:creationId xmlns:p14="http://schemas.microsoft.com/office/powerpoint/2010/main" val="40082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FFE43A5D-7139-4F85-AC8D-70551B27B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928191"/>
            <a:ext cx="63258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000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“</a:t>
            </a:r>
            <a:r>
              <a:rPr lang="pt-BR" altLang="pt-BR" sz="3000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NINGUÉM PODE SER LIVRE OPRIMINDO A OUTRO</a:t>
            </a:r>
            <a:r>
              <a:rPr lang="pt-BR" altLang="en-US" sz="3000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”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C330227E-3DD3-41CD-B2D3-8963771A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718" y="2085769"/>
            <a:ext cx="4680520" cy="40934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pt-BR" sz="2000" b="1" dirty="0">
                <a:latin typeface="Calibri" pitchFamily="34" charset="0"/>
                <a:ea typeface="MS PGothic" pitchFamily="34" charset="-128"/>
              </a:rPr>
              <a:t>.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O capitalismo é um sistema de exploração e opressão. Ele utiliza as diferenças para nos dividir e aumentar a exploração. </a:t>
            </a:r>
          </a:p>
          <a:p>
            <a:pPr eaLnBrk="1" hangingPunct="1">
              <a:defRPr/>
            </a:pPr>
            <a:r>
              <a:rPr lang="pt-BR" sz="2000" b="1" dirty="0">
                <a:latin typeface="Calibri" pitchFamily="34" charset="0"/>
                <a:ea typeface="MS PGothic" pitchFamily="34" charset="-128"/>
              </a:rPr>
              <a:t>.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A cor da pele, ser homem ou mulher, a orientação sexual ou lugar de onde viemos não nos transforma em desiguais.</a:t>
            </a:r>
          </a:p>
          <a:p>
            <a:pPr eaLnBrk="1" hangingPunct="1">
              <a:defRPr/>
            </a:pPr>
            <a:r>
              <a:rPr lang="pt-BR" sz="2000" b="1" dirty="0">
                <a:latin typeface="Calibri" pitchFamily="34" charset="0"/>
                <a:ea typeface="MS PGothic" pitchFamily="34" charset="-128"/>
              </a:rPr>
              <a:t>.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 A desigualdade é criada para oprimir as pessoas e aumentar a exploração. Quem gera as desigualdades é o capitalismo.</a:t>
            </a:r>
          </a:p>
          <a:p>
            <a:pPr eaLnBrk="1" hangingPunct="1">
              <a:defRPr/>
            </a:pPr>
            <a:r>
              <a:rPr lang="pt-BR" sz="2000" b="1" dirty="0">
                <a:latin typeface="Calibri" pitchFamily="34" charset="0"/>
                <a:ea typeface="MS PGothic" pitchFamily="34" charset="-128"/>
              </a:rPr>
              <a:t>. 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Ser revolucionário é lutar contra a exploração, contra o machismo, o racismo, a </a:t>
            </a:r>
            <a:r>
              <a:rPr lang="pt-BR" sz="2000" dirty="0" err="1">
                <a:latin typeface="Calibri" pitchFamily="34" charset="0"/>
                <a:ea typeface="MS PGothic" pitchFamily="34" charset="-128"/>
              </a:rPr>
              <a:t>lgbtfobia</a:t>
            </a:r>
            <a:r>
              <a:rPr lang="pt-BR" sz="2000" dirty="0">
                <a:latin typeface="Calibri" pitchFamily="34" charset="0"/>
                <a:ea typeface="MS PGothic" pitchFamily="34" charset="-128"/>
              </a:rPr>
              <a:t>, a xenofobia e qualquer forma de opressão.</a:t>
            </a:r>
          </a:p>
        </p:txBody>
      </p:sp>
      <p:pic>
        <p:nvPicPr>
          <p:cNvPr id="15" name="Imagem 14" descr="http___o.aolcdn.com_hss_storage_midas_7c482716c1dad43d77721383c022f446_205213386_RTS14BWT.jpg">
            <a:extLst>
              <a:ext uri="{FF2B5EF4-FFF2-40B4-BE49-F238E27FC236}">
                <a16:creationId xmlns:a16="http://schemas.microsoft.com/office/drawing/2014/main" id="{5479758F-427D-49BD-ABA5-4CFF6F5DE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76" y="1947490"/>
            <a:ext cx="3699469" cy="244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tângulo 5">
            <a:extLst>
              <a:ext uri="{FF2B5EF4-FFF2-40B4-BE49-F238E27FC236}">
                <a16:creationId xmlns:a16="http://schemas.microsoft.com/office/drawing/2014/main" id="{723D56DC-B89C-44A1-AF70-7CBDA0057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107" y="4565569"/>
            <a:ext cx="4021151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b="1" dirty="0"/>
              <a:t>Um partido das lutas e do socialismo, onde negros e negras, mulheres e </a:t>
            </a:r>
            <a:r>
              <a:rPr lang="pt-BR" sz="2800" b="1" dirty="0" err="1"/>
              <a:t>LGBTs</a:t>
            </a:r>
            <a:r>
              <a:rPr lang="pt-BR" sz="2800" b="1" dirty="0"/>
              <a:t> tem vez.</a:t>
            </a:r>
          </a:p>
        </p:txBody>
      </p:sp>
      <p:pic>
        <p:nvPicPr>
          <p:cNvPr id="17" name="Imagem 12">
            <a:extLst>
              <a:ext uri="{FF2B5EF4-FFF2-40B4-BE49-F238E27FC236}">
                <a16:creationId xmlns:a16="http://schemas.microsoft.com/office/drawing/2014/main" id="{26B2A944-F9DD-4397-9AE7-B1AE550D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99" y="957183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9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C6F6AB-6EFB-445F-BA24-F512B72E6595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931C9D-9199-4960-903A-F45306E088F5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60B90-CDA4-470E-8D72-45AADA148AE5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016F43-1A5E-4392-8134-62AB8BDAF69E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AE40-32DE-44D0-8962-3FE0618F9F76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CEA96E-58BC-4673-8978-50046DED89C6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52" name="Picture 9" descr="Logo-01.png">
            <a:extLst>
              <a:ext uri="{FF2B5EF4-FFF2-40B4-BE49-F238E27FC236}">
                <a16:creationId xmlns:a16="http://schemas.microsoft.com/office/drawing/2014/main" id="{DEEA93A1-4EE3-4389-8DDC-BC5F265C8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Logo-08.png">
            <a:extLst>
              <a:ext uri="{FF2B5EF4-FFF2-40B4-BE49-F238E27FC236}">
                <a16:creationId xmlns:a16="http://schemas.microsoft.com/office/drawing/2014/main" id="{75AA7F37-5AA8-489B-AACB-28E5813F6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3" descr="Logo-10.png">
            <a:extLst>
              <a:ext uri="{FF2B5EF4-FFF2-40B4-BE49-F238E27FC236}">
                <a16:creationId xmlns:a16="http://schemas.microsoft.com/office/drawing/2014/main" id="{C959114F-7281-4AED-9C40-F33B6B6C2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8B9459-6BB2-4B48-85E1-0CFA8C468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" y="2226428"/>
            <a:ext cx="44354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b="1" dirty="0">
                <a:solidFill>
                  <a:srgbClr val="CD092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RESUMINDO: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4000" b="1" dirty="0">
                <a:solidFill>
                  <a:srgbClr val="CD092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O QUE DISCUTIMOS NA PALESTRA ANTERIOR?</a:t>
            </a:r>
          </a:p>
        </p:txBody>
      </p:sp>
      <p:pic>
        <p:nvPicPr>
          <p:cNvPr id="19" name="Picture 18" descr="ProduçãoMundial.png">
            <a:extLst>
              <a:ext uri="{FF2B5EF4-FFF2-40B4-BE49-F238E27FC236}">
                <a16:creationId xmlns:a16="http://schemas.microsoft.com/office/drawing/2014/main" id="{72B1F29E-7D1D-4F26-92B7-1191DAD6A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1332954"/>
            <a:ext cx="33432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CaixaDeTexto 13">
            <a:extLst>
              <a:ext uri="{FF2B5EF4-FFF2-40B4-BE49-F238E27FC236}">
                <a16:creationId xmlns:a16="http://schemas.microsoft.com/office/drawing/2014/main" id="{1C84F1F6-D335-4D4E-8D58-C2D56F45F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975" y="430213"/>
            <a:ext cx="4518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b="1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4" name="Imagem 12">
            <a:extLst>
              <a:ext uri="{FF2B5EF4-FFF2-40B4-BE49-F238E27FC236}">
                <a16:creationId xmlns:a16="http://schemas.microsoft.com/office/drawing/2014/main" id="{698EBBA3-D7FB-4410-B04A-DB41C18B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36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1CC346-2648-4FA9-81B2-3548A23C6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985" y="1046505"/>
            <a:ext cx="5291554" cy="32582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13" name="Retângulo 5">
            <a:extLst>
              <a:ext uri="{FF2B5EF4-FFF2-40B4-BE49-F238E27FC236}">
                <a16:creationId xmlns:a16="http://schemas.microsoft.com/office/drawing/2014/main" id="{B41E920D-61D7-4975-8CB4-846E999A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4577105"/>
            <a:ext cx="8715697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b="1" dirty="0"/>
              <a:t>Um Partido diferente, não aparece só nas eleições. </a:t>
            </a:r>
          </a:p>
          <a:p>
            <a:pPr algn="ctr" eaLnBrk="1" hangingPunct="1">
              <a:defRPr/>
            </a:pPr>
            <a:endParaRPr lang="pt-BR" sz="2400" b="1" dirty="0"/>
          </a:p>
          <a:p>
            <a:pPr algn="ctr" eaLnBrk="1" hangingPunct="1">
              <a:defRPr/>
            </a:pPr>
            <a:r>
              <a:rPr lang="pt-BR" sz="2400" b="1" dirty="0"/>
              <a:t>O PSTU é um partido com militantes ativos, (que se dedicam ao partido no dia a dia, sempre lutando junto dos seus companheiros contra as injustiças do capitalismo. </a:t>
            </a:r>
          </a:p>
        </p:txBody>
      </p:sp>
      <p:pic>
        <p:nvPicPr>
          <p:cNvPr id="15" name="Imagem 9">
            <a:extLst>
              <a:ext uri="{FF2B5EF4-FFF2-40B4-BE49-F238E27FC236}">
                <a16:creationId xmlns:a16="http://schemas.microsoft.com/office/drawing/2014/main" id="{7D0FF6C4-5CCD-406A-AD63-F29462150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9" y="1062381"/>
            <a:ext cx="1059147" cy="125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>
            <a:extLst>
              <a:ext uri="{FF2B5EF4-FFF2-40B4-BE49-F238E27FC236}">
                <a16:creationId xmlns:a16="http://schemas.microsoft.com/office/drawing/2014/main" id="{8F4A35E9-336C-4F12-8EE2-8A322CCB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58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8DEA4DD-C689-48A8-AA99-5BB3F6A8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24744"/>
            <a:ext cx="7920880" cy="518319"/>
          </a:xfrm>
        </p:spPr>
        <p:txBody>
          <a:bodyPr/>
          <a:lstStyle/>
          <a:p>
            <a:pPr eaLnBrk="1" hangingPunct="1"/>
            <a:r>
              <a:rPr lang="pt-BR" altLang="pt-BR" sz="3200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PARTIDO DE MILITANTES ATIVOS</a:t>
            </a:r>
            <a:endParaRPr lang="pt-BR" altLang="pt-BR" sz="3200" dirty="0">
              <a:solidFill>
                <a:srgbClr val="FF0000"/>
              </a:solidFill>
            </a:endParaRPr>
          </a:p>
        </p:txBody>
      </p:sp>
      <p:sp>
        <p:nvSpPr>
          <p:cNvPr id="13" name="Retângulo 5">
            <a:extLst>
              <a:ext uri="{FF2B5EF4-FFF2-40B4-BE49-F238E27FC236}">
                <a16:creationId xmlns:a16="http://schemas.microsoft.com/office/drawing/2014/main" id="{1FB96D0D-683C-412D-B55D-D00109AD5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93" y="1772816"/>
            <a:ext cx="5554626" cy="40934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000" b="1" dirty="0"/>
              <a:t>A obrigação mais importante do militante do partido leninista é levar as ideias da revolução socialista no dia a dia das lutas dos trabalhadores.</a:t>
            </a:r>
          </a:p>
          <a:p>
            <a:pPr algn="ctr" eaLnBrk="1" hangingPunct="1">
              <a:defRPr/>
            </a:pPr>
            <a:endParaRPr lang="pt-BR" sz="2000" b="1" dirty="0"/>
          </a:p>
          <a:p>
            <a:pPr eaLnBrk="1" hangingPunct="1">
              <a:defRPr/>
            </a:pPr>
            <a:r>
              <a:rPr lang="pt-BR" sz="2000" b="1" dirty="0"/>
              <a:t>Por isso, os militantes se organizam em núcleos de base que se reúnem regularmente para discutir as orientações do partido e distribuir o trabalho entre os membros do núcleo.</a:t>
            </a:r>
          </a:p>
          <a:p>
            <a:pPr eaLnBrk="1" hangingPunct="1">
              <a:defRPr/>
            </a:pPr>
            <a:endParaRPr lang="pt-BR" sz="2000" b="1" dirty="0"/>
          </a:p>
          <a:p>
            <a:pPr eaLnBrk="1" hangingPunct="1">
              <a:defRPr/>
            </a:pPr>
            <a:r>
              <a:rPr lang="pt-BR" sz="2000" b="1" dirty="0"/>
              <a:t>Os militantes divulgam o programa do partido, através de panfletos e do jornal e contribuem financeiramente todo mês já que o partido vive apenas das contribuições dos seus militantes.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6CBB161A-FEDD-4543-9D74-9FD8D597F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2188785"/>
            <a:ext cx="2468781" cy="318514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Imagem 12">
            <a:extLst>
              <a:ext uri="{FF2B5EF4-FFF2-40B4-BE49-F238E27FC236}">
                <a16:creationId xmlns:a16="http://schemas.microsoft.com/office/drawing/2014/main" id="{EB0BB555-2C82-428D-BD50-199BC698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947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E71AEB5-A911-42D8-B98E-20D156BCE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49" y="2276872"/>
            <a:ext cx="8582151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Combina a unidade total dos militantes atuando na luta – com uma só voz – e uma ampla democracia interna – onde militantes expressam sua opinião nos organismos que participa.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 b="1" dirty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O congresso é a instância máxima do partido, se reúne anualmente, e decide tudo, elegendo a direção nacional. Para o Congresso são eleitos delegados – os melhores militantes – em assembleias de base. As decisões dos congressos são obrigatórias.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 b="1" dirty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Caso tenha duas ou mais posições em debate, a minoria aceita a decisão da maioria, depois dos debates e da votação da política.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800" b="1" dirty="0">
              <a:ea typeface="MS PGothic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ea typeface="MS PGothic" panose="020B0600070205080204" pitchFamily="34" charset="-128"/>
              </a:rPr>
              <a:t>Os organismos e militantes fazem balanços regulares da política e da atividade realizada na luta de classes. Esse balanço deve ser mandado para o CC. Assim, há uma ida e volta permanente no partido, do CC para a base e da base ao CC.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EC9F9F3-4491-457F-930B-6B58E7488A1C}"/>
              </a:ext>
            </a:extLst>
          </p:cNvPr>
          <p:cNvSpPr/>
          <p:nvPr/>
        </p:nvSpPr>
        <p:spPr>
          <a:xfrm>
            <a:off x="323527" y="1124744"/>
            <a:ext cx="8582151" cy="120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400" dirty="0">
                <a:solidFill>
                  <a:srgbClr val="CD0920"/>
                </a:solidFill>
                <a:latin typeface="Arial Black" pitchFamily="34" charset="0"/>
                <a:ea typeface="MS PGothic" pitchFamily="34" charset="-128"/>
                <a:cs typeface="+mn-cs"/>
              </a:rPr>
              <a:t> </a:t>
            </a:r>
            <a:r>
              <a:rPr lang="pt-BR" sz="36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+mn-cs"/>
              </a:rPr>
              <a:t>FUNCIONAMENTO SE BASEIA</a:t>
            </a:r>
          </a:p>
          <a:p>
            <a:pPr algn="ctr" eaLnBrk="1" hangingPunct="1">
              <a:defRPr/>
            </a:pPr>
            <a:r>
              <a:rPr lang="pt-BR" sz="3600" b="1" dirty="0">
                <a:solidFill>
                  <a:srgbClr val="CD09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S PGothic" pitchFamily="34" charset="-128"/>
                <a:cs typeface="+mn-cs"/>
              </a:rPr>
              <a:t>NO CENTRALISMO DEMOCRÁTICO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61D0FEC8-39B6-4FF3-94E7-75C15C0C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D8D030A-3452-4D35-84CE-BB97C6FF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30" y="868531"/>
            <a:ext cx="8820944" cy="1643063"/>
          </a:xfrm>
        </p:spPr>
        <p:txBody>
          <a:bodyPr/>
          <a:lstStyle/>
          <a:p>
            <a:pPr eaLnBrk="1" hangingPunct="1"/>
            <a:r>
              <a:rPr lang="pt-BR" altLang="pt-BR" sz="3200" dirty="0">
                <a:solidFill>
                  <a:srgbClr val="CD0920"/>
                </a:solidFill>
                <a:latin typeface="Arial Black" panose="020B0A04020102020204" pitchFamily="34" charset="0"/>
                <a:ea typeface="MS PGothic" panose="020B0600070205080204" pitchFamily="34" charset="-128"/>
              </a:rPr>
              <a:t>O FUNCIONAMENTO DOS PARTIDOS REFORMISTAS</a:t>
            </a:r>
            <a:endParaRPr lang="pt-BR" altLang="pt-BR" sz="3200" dirty="0">
              <a:solidFill>
                <a:srgbClr val="FF0000"/>
              </a:solidFill>
            </a:endParaRPr>
          </a:p>
        </p:txBody>
      </p:sp>
      <p:sp>
        <p:nvSpPr>
          <p:cNvPr id="13" name="Retângulo 5">
            <a:extLst>
              <a:ext uri="{FF2B5EF4-FFF2-40B4-BE49-F238E27FC236}">
                <a16:creationId xmlns:a16="http://schemas.microsoft.com/office/drawing/2014/main" id="{03A0EFDE-9413-46B1-AB54-12442BC81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30" y="2381419"/>
            <a:ext cx="8497887" cy="36625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000" b="1" dirty="0"/>
              <a:t>Partido reformista tem sua estratégia nas eleições. </a:t>
            </a:r>
          </a:p>
          <a:p>
            <a:pPr algn="ctr" eaLnBrk="1" hangingPunct="1">
              <a:defRPr/>
            </a:pPr>
            <a:r>
              <a:rPr lang="pt-BR" sz="2000" b="1" dirty="0"/>
              <a:t>É um partido de filiados, não de militantes ativos. </a:t>
            </a:r>
          </a:p>
          <a:p>
            <a:pPr algn="ctr" eaLnBrk="1" hangingPunct="1">
              <a:defRPr/>
            </a:pPr>
            <a:endParaRPr lang="pt-BR" sz="800" b="1" dirty="0"/>
          </a:p>
          <a:p>
            <a:pPr algn="ctr" eaLnBrk="1" hangingPunct="1">
              <a:defRPr/>
            </a:pPr>
            <a:r>
              <a:rPr lang="pt-BR" sz="2000" b="1" dirty="0"/>
              <a:t>Tem um centralismo burocrático, onde a direção decide e base executa. </a:t>
            </a:r>
          </a:p>
          <a:p>
            <a:pPr algn="ctr" eaLnBrk="1" hangingPunct="1">
              <a:defRPr/>
            </a:pPr>
            <a:endParaRPr lang="pt-BR" sz="800" b="1" dirty="0"/>
          </a:p>
          <a:p>
            <a:pPr algn="ctr" eaLnBrk="1" hangingPunct="1">
              <a:defRPr/>
            </a:pPr>
            <a:r>
              <a:rPr lang="pt-BR" sz="2000" b="1" dirty="0"/>
              <a:t>Aceita dinheiro dos patrões, perde a independência de classe.</a:t>
            </a:r>
          </a:p>
          <a:p>
            <a:pPr algn="ctr" eaLnBrk="1" hangingPunct="1">
              <a:defRPr/>
            </a:pPr>
            <a:endParaRPr lang="pt-BR" sz="800" b="1" dirty="0"/>
          </a:p>
          <a:p>
            <a:pPr algn="ctr" eaLnBrk="1" hangingPunct="1">
              <a:defRPr/>
            </a:pPr>
            <a:r>
              <a:rPr lang="pt-BR" sz="2000" b="1" dirty="0"/>
              <a:t>Exemplo: quem decidiu que PT ia governar com Sarney, Maluf, Collor, Alckmin? </a:t>
            </a:r>
          </a:p>
          <a:p>
            <a:pPr algn="ctr" eaLnBrk="1" hangingPunct="1">
              <a:defRPr/>
            </a:pPr>
            <a:r>
              <a:rPr lang="pt-BR" sz="2000" b="1" dirty="0"/>
              <a:t>Foi a cúpula do PT, não a base de filiados.  </a:t>
            </a:r>
          </a:p>
          <a:p>
            <a:pPr algn="ctr" eaLnBrk="1" hangingPunct="1">
              <a:defRPr/>
            </a:pPr>
            <a:endParaRPr lang="pt-BR" sz="800" b="1" dirty="0"/>
          </a:p>
          <a:p>
            <a:pPr algn="ctr" eaLnBrk="1" hangingPunct="1">
              <a:defRPr/>
            </a:pPr>
            <a:r>
              <a:rPr lang="pt-BR" sz="2000" b="1" dirty="0"/>
              <a:t>Errou durante 13 anos no governo, foi derrubado e não aprendeu: nas eleições de 2022 as mesmas alianças de sempre inclusive com os partidos que eles acusam de “golpistas” como MDB, PSDB, DEM etc.</a:t>
            </a:r>
          </a:p>
          <a:p>
            <a:pPr algn="ctr" eaLnBrk="1" hangingPunct="1">
              <a:defRPr/>
            </a:pPr>
            <a:r>
              <a:rPr lang="pt-BR" sz="2000" b="1" dirty="0"/>
              <a:t>PSOL vai no mesmo caminho: se transformou num puxadinho do PT.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A0E8318E-B433-465A-A1C6-8386137A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180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Retângulo 5">
            <a:extLst>
              <a:ext uri="{FF2B5EF4-FFF2-40B4-BE49-F238E27FC236}">
                <a16:creationId xmlns:a16="http://schemas.microsoft.com/office/drawing/2014/main" id="{EC2E691C-FDD2-47B9-B5DA-D5F9F6D13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8" y="1196052"/>
            <a:ext cx="5761037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/>
              <a:t>Entre para o nosso partido. </a:t>
            </a:r>
          </a:p>
          <a:p>
            <a:pPr algn="ctr" eaLnBrk="1" hangingPunct="1">
              <a:defRPr/>
            </a:pPr>
            <a:r>
              <a:rPr lang="pt-BR" sz="3200" dirty="0"/>
              <a:t>Essa luta não é somente dos militantes que já participam do </a:t>
            </a:r>
            <a:r>
              <a:rPr lang="pt-BR" sz="3200" b="1" dirty="0"/>
              <a:t>PSTU. </a:t>
            </a:r>
          </a:p>
          <a:p>
            <a:pPr algn="ctr" eaLnBrk="1" hangingPunct="1">
              <a:defRPr/>
            </a:pPr>
            <a:endParaRPr lang="pt-BR" sz="3200" dirty="0"/>
          </a:p>
          <a:p>
            <a:pPr algn="ctr" eaLnBrk="1" hangingPunct="1">
              <a:defRPr/>
            </a:pPr>
            <a:r>
              <a:rPr lang="pt-BR" sz="3200" dirty="0"/>
              <a:t>É uma luta de milhões de trabalhadores e trabalhadoras.</a:t>
            </a:r>
          </a:p>
          <a:p>
            <a:pPr algn="ctr" eaLnBrk="1" hangingPunct="1">
              <a:defRPr/>
            </a:pPr>
            <a:endParaRPr lang="pt-BR" sz="3200" dirty="0"/>
          </a:p>
          <a:p>
            <a:pPr algn="ctr" eaLnBrk="1" hangingPunct="1">
              <a:defRPr/>
            </a:pPr>
            <a:r>
              <a:rPr lang="pt-BR" sz="3200" b="1" dirty="0"/>
              <a:t>Queremos ter o orgulho de ter você como parte desse exército.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6F97312-8510-4BCC-9EB0-3A33A5C281EA}"/>
              </a:ext>
            </a:extLst>
          </p:cNvPr>
          <p:cNvSpPr/>
          <p:nvPr/>
        </p:nvSpPr>
        <p:spPr>
          <a:xfrm>
            <a:off x="6178698" y="1484114"/>
            <a:ext cx="2785765" cy="267765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dirty="0"/>
              <a:t>Sem você nós não vamos vencer! </a:t>
            </a:r>
          </a:p>
          <a:p>
            <a:pPr algn="ctr" eaLnBrk="1" hangingPunct="1">
              <a:defRPr/>
            </a:pPr>
            <a:endParaRPr lang="pt-BR" sz="2800" b="1" dirty="0"/>
          </a:p>
          <a:p>
            <a:pPr algn="ctr" eaLnBrk="1" hangingPunct="1">
              <a:defRPr/>
            </a:pPr>
            <a:r>
              <a:rPr lang="pt-BR" sz="2800" b="1" dirty="0"/>
              <a:t>Imprima sua cara nesta luta!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777EC76-5F87-470E-97D9-E688B64EE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25" y="4436194"/>
            <a:ext cx="1535113" cy="19796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Imagem 12">
            <a:extLst>
              <a:ext uri="{FF2B5EF4-FFF2-40B4-BE49-F238E27FC236}">
                <a16:creationId xmlns:a16="http://schemas.microsoft.com/office/drawing/2014/main" id="{0F8E082E-EA8E-4667-B8E5-5CF9B47A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755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A87C01-0167-4226-A80B-4553F62F9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29" y="2425059"/>
            <a:ext cx="2267304" cy="3236189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13C586E9-02B1-4EDE-B349-7B57119F44BF}"/>
              </a:ext>
            </a:extLst>
          </p:cNvPr>
          <p:cNvSpPr/>
          <p:nvPr/>
        </p:nvSpPr>
        <p:spPr>
          <a:xfrm>
            <a:off x="562099" y="1347358"/>
            <a:ext cx="278576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dirty="0"/>
              <a:t>Filmes: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2235E18-57ED-493A-AC80-F00CB2AE1C5D}"/>
              </a:ext>
            </a:extLst>
          </p:cNvPr>
          <p:cNvSpPr/>
          <p:nvPr/>
        </p:nvSpPr>
        <p:spPr>
          <a:xfrm>
            <a:off x="5341645" y="1381447"/>
            <a:ext cx="278576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dirty="0"/>
              <a:t>Livros:</a:t>
            </a:r>
          </a:p>
        </p:txBody>
      </p:sp>
      <p:pic>
        <p:nvPicPr>
          <p:cNvPr id="17" name="Imagem 9">
            <a:extLst>
              <a:ext uri="{FF2B5EF4-FFF2-40B4-BE49-F238E27FC236}">
                <a16:creationId xmlns:a16="http://schemas.microsoft.com/office/drawing/2014/main" id="{2CBB0E7E-C76B-441C-BC9E-DFAF31C97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83" y="2935872"/>
            <a:ext cx="18716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5CF5E75-36F0-43D5-89E8-C554219D2594}"/>
              </a:ext>
            </a:extLst>
          </p:cNvPr>
          <p:cNvSpPr txBox="1"/>
          <p:nvPr/>
        </p:nvSpPr>
        <p:spPr>
          <a:xfrm>
            <a:off x="395536" y="579050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+mj-lt"/>
                <a:hlinkClick r:id="rId8"/>
              </a:rPr>
              <a:t>https://ok.ru/video/209240263232</a:t>
            </a:r>
            <a:r>
              <a:rPr lang="pt-BR" sz="1600" dirty="0">
                <a:latin typeface="+mj-lt"/>
              </a:rPr>
              <a:t> </a:t>
            </a:r>
          </a:p>
        </p:txBody>
      </p:sp>
      <p:pic>
        <p:nvPicPr>
          <p:cNvPr id="18" name="Imagem 12">
            <a:extLst>
              <a:ext uri="{FF2B5EF4-FFF2-40B4-BE49-F238E27FC236}">
                <a16:creationId xmlns:a16="http://schemas.microsoft.com/office/drawing/2014/main" id="{4B146C97-B658-4550-97BD-D3F29E40F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29B8AAD-6961-46E7-86A0-15D59AC82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14" y="2107531"/>
            <a:ext cx="2662145" cy="392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8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BC3106-FC28-4889-8830-D39954B8E032}"/>
              </a:ext>
            </a:extLst>
          </p:cNvPr>
          <p:cNvSpPr/>
          <p:nvPr/>
        </p:nvSpPr>
        <p:spPr>
          <a:xfrm>
            <a:off x="1075355" y="1140800"/>
            <a:ext cx="7025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cap="small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SE APROXIMA UM PROCESSO REVOLUCIONÁRIO?</a:t>
            </a:r>
            <a:endParaRPr lang="pt-BR" sz="3600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13" name="Imagem 1">
            <a:extLst>
              <a:ext uri="{FF2B5EF4-FFF2-40B4-BE49-F238E27FC236}">
                <a16:creationId xmlns:a16="http://schemas.microsoft.com/office/drawing/2014/main" id="{4496EFC6-18C0-4706-B5CD-200F1D039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12" y="2655302"/>
            <a:ext cx="5401146" cy="360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2">
            <a:extLst>
              <a:ext uri="{FF2B5EF4-FFF2-40B4-BE49-F238E27FC236}">
                <a16:creationId xmlns:a16="http://schemas.microsoft.com/office/drawing/2014/main" id="{262F8712-7918-416F-A488-F11DDB3D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738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21609CD-F1B2-489B-A501-9C0C83E85D9E}"/>
              </a:ext>
            </a:extLst>
          </p:cNvPr>
          <p:cNvSpPr/>
          <p:nvPr/>
        </p:nvSpPr>
        <p:spPr>
          <a:xfrm>
            <a:off x="379897" y="1054695"/>
            <a:ext cx="850741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cap="small" spc="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O QUE É UMA REVOLUÇÃO?</a:t>
            </a:r>
            <a:endParaRPr lang="pt-BR" sz="3600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13" name="Imagem 2">
            <a:extLst>
              <a:ext uri="{FF2B5EF4-FFF2-40B4-BE49-F238E27FC236}">
                <a16:creationId xmlns:a16="http://schemas.microsoft.com/office/drawing/2014/main" id="{FAE4B3AD-40E8-453A-BFC4-334637082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30" y="2457937"/>
            <a:ext cx="6336679" cy="400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 explicativo retangular com cantos arredondados 11">
            <a:extLst>
              <a:ext uri="{FF2B5EF4-FFF2-40B4-BE49-F238E27FC236}">
                <a16:creationId xmlns:a16="http://schemas.microsoft.com/office/drawing/2014/main" id="{BF615C8B-BF78-4E3E-8D6B-3B0382E9E0AE}"/>
              </a:ext>
            </a:extLst>
          </p:cNvPr>
          <p:cNvSpPr/>
          <p:nvPr/>
        </p:nvSpPr>
        <p:spPr>
          <a:xfrm>
            <a:off x="178371" y="1966018"/>
            <a:ext cx="3889573" cy="3335190"/>
          </a:xfrm>
          <a:prstGeom prst="wedgeRoundRectCallout">
            <a:avLst>
              <a:gd name="adj1" fmla="val 72607"/>
              <a:gd name="adj2" fmla="val 7444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Um junho de 2013, operário e de pobre, que derrube o sistema capitalista, passando o governo diretamente para as mãos da classe trabalhadora. </a:t>
            </a:r>
          </a:p>
        </p:txBody>
      </p:sp>
      <p:pic>
        <p:nvPicPr>
          <p:cNvPr id="16" name="Imagem 12">
            <a:extLst>
              <a:ext uri="{FF2B5EF4-FFF2-40B4-BE49-F238E27FC236}">
                <a16:creationId xmlns:a16="http://schemas.microsoft.com/office/drawing/2014/main" id="{C6AB87F9-1981-4C52-A56D-BCEA032E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1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4" descr="Resultado de imagem para manifestações na avenida paulista">
            <a:extLst>
              <a:ext uri="{FF2B5EF4-FFF2-40B4-BE49-F238E27FC236}">
                <a16:creationId xmlns:a16="http://schemas.microsoft.com/office/drawing/2014/main" id="{5D884F24-B34F-4B8C-B26E-7CCD99E2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536" y="2158938"/>
            <a:ext cx="5735638" cy="438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 explicativo retangular com cantos arredondados 5">
            <a:extLst>
              <a:ext uri="{FF2B5EF4-FFF2-40B4-BE49-F238E27FC236}">
                <a16:creationId xmlns:a16="http://schemas.microsoft.com/office/drawing/2014/main" id="{7E74A8EE-4882-443B-BC39-0AAAED906F4F}"/>
              </a:ext>
            </a:extLst>
          </p:cNvPr>
          <p:cNvSpPr/>
          <p:nvPr/>
        </p:nvSpPr>
        <p:spPr>
          <a:xfrm>
            <a:off x="949574" y="867180"/>
            <a:ext cx="4249142" cy="1253101"/>
          </a:xfrm>
          <a:prstGeom prst="wedgeRoundRectCallout">
            <a:avLst>
              <a:gd name="adj1" fmla="val 1397"/>
              <a:gd name="adj2" fmla="val 178479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Depois de 15 anos unidos, os dois blocos burgueses se enfrentam nas ruas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11E48B-9336-4D28-8442-27986C91AC5D}"/>
              </a:ext>
            </a:extLst>
          </p:cNvPr>
          <p:cNvSpPr txBox="1"/>
          <p:nvPr/>
        </p:nvSpPr>
        <p:spPr>
          <a:xfrm>
            <a:off x="6444208" y="2642150"/>
            <a:ext cx="26775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+mn-lt"/>
                <a:cs typeface="+mn-cs"/>
              </a:rPr>
              <a:t>Nenhum dos dois blocos levantava a luta em defesa dos direitos dos trabalhadores. Eles estão disputando quem continuará a administrar o capitalismo.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2D64D574-4201-4075-AD53-DD135111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CB663B7-8AD7-4555-85E9-AF0193D6F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9" y="1143630"/>
            <a:ext cx="4070350" cy="537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 explicativo retangular com cantos arredondados 3">
            <a:extLst>
              <a:ext uri="{FF2B5EF4-FFF2-40B4-BE49-F238E27FC236}">
                <a16:creationId xmlns:a16="http://schemas.microsoft.com/office/drawing/2014/main" id="{AD40596A-24E6-4D31-88CA-6FD0C42A6312}"/>
              </a:ext>
            </a:extLst>
          </p:cNvPr>
          <p:cNvSpPr/>
          <p:nvPr/>
        </p:nvSpPr>
        <p:spPr>
          <a:xfrm>
            <a:off x="107950" y="1223845"/>
            <a:ext cx="3154011" cy="2925880"/>
          </a:xfrm>
          <a:prstGeom prst="wedgeRoundRectCallout">
            <a:avLst>
              <a:gd name="adj1" fmla="val 76101"/>
              <a:gd name="adj2" fmla="val 51153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800" b="1" dirty="0">
                <a:solidFill>
                  <a:schemeClr val="tx1"/>
                </a:solidFill>
              </a:rPr>
              <a:t>Greve Geral de 28 de abril: classe trabalhadora entra em campo na luta de classes</a:t>
            </a:r>
          </a:p>
        </p:txBody>
      </p:sp>
      <p:pic>
        <p:nvPicPr>
          <p:cNvPr id="15" name="Imagem 12">
            <a:extLst>
              <a:ext uri="{FF2B5EF4-FFF2-40B4-BE49-F238E27FC236}">
                <a16:creationId xmlns:a16="http://schemas.microsoft.com/office/drawing/2014/main" id="{7AD9F480-0051-4D36-885F-38370BF4C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53988"/>
            <a:ext cx="8159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D35E8AD-CAD0-49D9-B731-8844445EA759}"/>
              </a:ext>
            </a:extLst>
          </p:cNvPr>
          <p:cNvSpPr/>
          <p:nvPr/>
        </p:nvSpPr>
        <p:spPr>
          <a:xfrm>
            <a:off x="968717" y="5946815"/>
            <a:ext cx="2925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Manifestação em Natal reuniu 10% da população no dia 28 de abril</a:t>
            </a:r>
            <a:endParaRPr lang="pt-B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D446C6FA-9606-4E16-B0D8-487909EC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4345" y="1104105"/>
            <a:ext cx="3016755" cy="536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75DC4EF-711A-4B2C-A840-0D6BC271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3556" y="4205642"/>
            <a:ext cx="3492531" cy="232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9F6E3861-493A-4374-8C84-DDBAC8B6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928" y="1223406"/>
            <a:ext cx="4026476" cy="267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1E2084A9-41D6-47FF-A5AA-F47E7B8C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3649" y="906665"/>
            <a:ext cx="2760189" cy="183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o explicativo retangular com cantos arredondados 7">
            <a:extLst>
              <a:ext uri="{FF2B5EF4-FFF2-40B4-BE49-F238E27FC236}">
                <a16:creationId xmlns:a16="http://schemas.microsoft.com/office/drawing/2014/main" id="{9CA49289-176B-4F39-AABF-BEE717E596AB}"/>
              </a:ext>
            </a:extLst>
          </p:cNvPr>
          <p:cNvSpPr/>
          <p:nvPr/>
        </p:nvSpPr>
        <p:spPr>
          <a:xfrm>
            <a:off x="304928" y="2713695"/>
            <a:ext cx="3546992" cy="1449794"/>
          </a:xfrm>
          <a:prstGeom prst="wedgeRoundRectCallout">
            <a:avLst>
              <a:gd name="adj1" fmla="val -659"/>
              <a:gd name="adj2" fmla="val 11137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Revolucionar o Brasil, através de Conselhos Populares.</a:t>
            </a:r>
          </a:p>
        </p:txBody>
      </p:sp>
    </p:spTree>
    <p:extLst>
      <p:ext uri="{BB962C8B-B14F-4D97-AF65-F5344CB8AC3E}">
        <p14:creationId xmlns:p14="http://schemas.microsoft.com/office/powerpoint/2010/main" val="24619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2F24A-52DB-496E-ABE6-C513B1363516}"/>
              </a:ext>
            </a:extLst>
          </p:cNvPr>
          <p:cNvSpPr/>
          <p:nvPr/>
        </p:nvSpPr>
        <p:spPr>
          <a:xfrm>
            <a:off x="0" y="6570663"/>
            <a:ext cx="6119813" cy="287337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1998F-7CB0-48BD-8FD0-A9765FCCEFAE}"/>
              </a:ext>
            </a:extLst>
          </p:cNvPr>
          <p:cNvSpPr/>
          <p:nvPr/>
        </p:nvSpPr>
        <p:spPr>
          <a:xfrm>
            <a:off x="6119813" y="6570663"/>
            <a:ext cx="1838325" cy="287337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84BC7-25D0-4F3C-9445-19EF9245DC38}"/>
              </a:ext>
            </a:extLst>
          </p:cNvPr>
          <p:cNvSpPr/>
          <p:nvPr/>
        </p:nvSpPr>
        <p:spPr>
          <a:xfrm>
            <a:off x="7958138" y="6570663"/>
            <a:ext cx="1185862" cy="287337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76991-AF54-4433-915A-F9735FE6AA6D}"/>
              </a:ext>
            </a:extLst>
          </p:cNvPr>
          <p:cNvSpPr/>
          <p:nvPr/>
        </p:nvSpPr>
        <p:spPr>
          <a:xfrm>
            <a:off x="0" y="438150"/>
            <a:ext cx="6119813" cy="400050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A1045-EB7F-4A11-B55E-EDD316542AF8}"/>
              </a:ext>
            </a:extLst>
          </p:cNvPr>
          <p:cNvSpPr/>
          <p:nvPr/>
        </p:nvSpPr>
        <p:spPr>
          <a:xfrm>
            <a:off x="6119813" y="438150"/>
            <a:ext cx="1838325" cy="400050"/>
          </a:xfrm>
          <a:prstGeom prst="rect">
            <a:avLst/>
          </a:prstGeom>
          <a:solidFill>
            <a:srgbClr val="6F14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EECE42-8BB3-4C01-8E5D-F03A4B8362F5}"/>
              </a:ext>
            </a:extLst>
          </p:cNvPr>
          <p:cNvSpPr/>
          <p:nvPr/>
        </p:nvSpPr>
        <p:spPr>
          <a:xfrm>
            <a:off x="7958138" y="438150"/>
            <a:ext cx="1185862" cy="400050"/>
          </a:xfrm>
          <a:prstGeom prst="rect">
            <a:avLst/>
          </a:prstGeom>
          <a:solidFill>
            <a:srgbClr val="7913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8" name="Picture 9" descr="Logo-01.png">
            <a:extLst>
              <a:ext uri="{FF2B5EF4-FFF2-40B4-BE49-F238E27FC236}">
                <a16:creationId xmlns:a16="http://schemas.microsoft.com/office/drawing/2014/main" id="{03BB13E8-9458-4361-B5EC-959C1DCD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84138"/>
            <a:ext cx="1577976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Logo-08.png">
            <a:extLst>
              <a:ext uri="{FF2B5EF4-FFF2-40B4-BE49-F238E27FC236}">
                <a16:creationId xmlns:a16="http://schemas.microsoft.com/office/drawing/2014/main" id="{3931D365-BA3C-42A6-9DBB-A3D513147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4288"/>
            <a:ext cx="1241425" cy="123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 descr="Logo-10.png">
            <a:extLst>
              <a:ext uri="{FF2B5EF4-FFF2-40B4-BE49-F238E27FC236}">
                <a16:creationId xmlns:a16="http://schemas.microsoft.com/office/drawing/2014/main" id="{9097CAFC-6C15-4B57-9BB9-7FB119C4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-100013"/>
            <a:ext cx="2039937" cy="146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4FB08CC-90D4-4FBB-AB44-62D412D0C9D5}"/>
              </a:ext>
            </a:extLst>
          </p:cNvPr>
          <p:cNvSpPr txBox="1"/>
          <p:nvPr/>
        </p:nvSpPr>
        <p:spPr>
          <a:xfrm>
            <a:off x="1450975" y="430212"/>
            <a:ext cx="451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FORMAÇÃO REVOLUCIONÁRIA</a:t>
            </a:r>
          </a:p>
        </p:txBody>
      </p:sp>
      <p:pic>
        <p:nvPicPr>
          <p:cNvPr id="12" name="Picture 8" descr="C:\Users\Mercedes\Desktop\100 anos RR\SE 6.jpeg">
            <a:extLst>
              <a:ext uri="{FF2B5EF4-FFF2-40B4-BE49-F238E27FC236}">
                <a16:creationId xmlns:a16="http://schemas.microsoft.com/office/drawing/2014/main" id="{732207C9-8B85-4D17-A3C1-F3868FAA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351" y="1202262"/>
            <a:ext cx="5678488" cy="2658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C:\Users\Mercedes\Desktop\100 anos RR\SE 3.jpeg">
            <a:extLst>
              <a:ext uri="{FF2B5EF4-FFF2-40B4-BE49-F238E27FC236}">
                <a16:creationId xmlns:a16="http://schemas.microsoft.com/office/drawing/2014/main" id="{EE4E2032-67C5-4A3A-AA59-63E58B4F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27150" y="3789040"/>
            <a:ext cx="5809291" cy="272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o explicativo retangular com cantos arredondados 4">
            <a:extLst>
              <a:ext uri="{FF2B5EF4-FFF2-40B4-BE49-F238E27FC236}">
                <a16:creationId xmlns:a16="http://schemas.microsoft.com/office/drawing/2014/main" id="{57915194-FBEA-4F67-9922-424E4AD4E2D5}"/>
              </a:ext>
            </a:extLst>
          </p:cNvPr>
          <p:cNvSpPr/>
          <p:nvPr/>
        </p:nvSpPr>
        <p:spPr>
          <a:xfrm>
            <a:off x="4354590" y="1872011"/>
            <a:ext cx="4193407" cy="2160240"/>
          </a:xfrm>
          <a:prstGeom prst="wedgeRoundRectCallout">
            <a:avLst>
              <a:gd name="adj1" fmla="val -48791"/>
              <a:gd name="adj2" fmla="val 96952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Wingdings 2" pitchFamily="18" charset="2"/>
              <a:buNone/>
              <a:defRPr/>
            </a:pPr>
            <a:r>
              <a:rPr lang="pt-BR" sz="2400" b="1" dirty="0">
                <a:solidFill>
                  <a:schemeClr val="tx1"/>
                </a:solidFill>
              </a:rPr>
              <a:t>Organize-se na fábrica, canteiro de obra, empresa, no bairro ou na escola. Sem organização não haverá revolução. </a:t>
            </a:r>
            <a:endParaRPr lang="pt-BR" sz="3600" b="1" dirty="0">
              <a:solidFill>
                <a:schemeClr val="tx1"/>
              </a:solidFill>
            </a:endParaRPr>
          </a:p>
        </p:txBody>
      </p:sp>
      <p:pic>
        <p:nvPicPr>
          <p:cNvPr id="16" name="Imagem 12">
            <a:extLst>
              <a:ext uri="{FF2B5EF4-FFF2-40B4-BE49-F238E27FC236}">
                <a16:creationId xmlns:a16="http://schemas.microsoft.com/office/drawing/2014/main" id="{C9601845-6BF6-4213-A124-9DFE8F1C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186298"/>
            <a:ext cx="817562" cy="93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7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Lucida Sans Unicode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Theme_Mod_theme</Template>
  <TotalTime>15524</TotalTime>
  <Words>1391</Words>
  <Application>Microsoft Office PowerPoint</Application>
  <PresentationFormat>Apresentação na tela (4:3)</PresentationFormat>
  <Paragraphs>181</Paragraphs>
  <Slides>35</Slides>
  <Notes>34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Comic Sans MS</vt:lpstr>
      <vt:lpstr>Times New Roman</vt:lpstr>
      <vt:lpstr>Trebuchet MS</vt:lpstr>
      <vt:lpstr>Wingdings 2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 PARTIDO PARA A REVOLUÇÃO SOCIALISTA</vt:lpstr>
      <vt:lpstr>UM PARTIDO REVOLUCIONÁRIO EM AÇÃO</vt:lpstr>
      <vt:lpstr>UM PARTIDO REVOLUCIONÁRIO EM AÇÃO</vt:lpstr>
      <vt:lpstr> NOSSA BANDEIRA VERMELHA NÃO TEM MANCHAS  </vt:lpstr>
      <vt:lpstr>Apresentação do PowerPoint</vt:lpstr>
      <vt:lpstr>Apresentação do PowerPoint</vt:lpstr>
      <vt:lpstr>Apresentação do PowerPoint</vt:lpstr>
      <vt:lpstr>PARTIDO DE MILITANTES ATIVOS</vt:lpstr>
      <vt:lpstr>Apresentação do PowerPoint</vt:lpstr>
      <vt:lpstr>O FUNCIONAMENTO DOS PARTIDOS REFORMISTAS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PLENÁRIA DA FEDERAÇÃO</dc:title>
  <dc:creator>Gustavo</dc:creator>
  <cp:lastModifiedBy>nazareno godeiro</cp:lastModifiedBy>
  <cp:revision>1136</cp:revision>
  <cp:lastPrinted>2022-09-21T00:34:18Z</cp:lastPrinted>
  <dcterms:created xsi:type="dcterms:W3CDTF">2009-07-06T02:35:40Z</dcterms:created>
  <dcterms:modified xsi:type="dcterms:W3CDTF">2022-09-21T23:47:00Z</dcterms:modified>
</cp:coreProperties>
</file>