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22" r:id="rId2"/>
    <p:sldId id="258" r:id="rId3"/>
    <p:sldId id="257" r:id="rId4"/>
    <p:sldId id="259" r:id="rId5"/>
    <p:sldId id="260" r:id="rId6"/>
    <p:sldId id="303" r:id="rId7"/>
    <p:sldId id="306" r:id="rId8"/>
    <p:sldId id="307" r:id="rId9"/>
    <p:sldId id="308" r:id="rId10"/>
    <p:sldId id="309" r:id="rId11"/>
    <p:sldId id="320" r:id="rId12"/>
    <p:sldId id="321" r:id="rId13"/>
    <p:sldId id="310" r:id="rId14"/>
    <p:sldId id="261" r:id="rId15"/>
    <p:sldId id="301" r:id="rId16"/>
    <p:sldId id="280" r:id="rId17"/>
    <p:sldId id="287" r:id="rId18"/>
    <p:sldId id="281" r:id="rId19"/>
    <p:sldId id="286" r:id="rId20"/>
    <p:sldId id="318" r:id="rId21"/>
    <p:sldId id="312" r:id="rId22"/>
    <p:sldId id="285" r:id="rId23"/>
    <p:sldId id="288" r:id="rId24"/>
    <p:sldId id="313" r:id="rId25"/>
    <p:sldId id="319" r:id="rId26"/>
    <p:sldId id="294" r:id="rId27"/>
    <p:sldId id="316" r:id="rId28"/>
    <p:sldId id="290" r:id="rId29"/>
    <p:sldId id="291" r:id="rId30"/>
    <p:sldId id="293" r:id="rId31"/>
    <p:sldId id="314" r:id="rId32"/>
    <p:sldId id="297" r:id="rId33"/>
    <p:sldId id="298" r:id="rId34"/>
    <p:sldId id="311" r:id="rId35"/>
    <p:sldId id="300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C34"/>
    <a:srgbClr val="81BB30"/>
    <a:srgbClr val="791338"/>
    <a:srgbClr val="811A20"/>
    <a:srgbClr val="6F141B"/>
    <a:srgbClr val="880E1B"/>
    <a:srgbClr val="CD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82997" autoAdjust="0"/>
  </p:normalViewPr>
  <p:slideViewPr>
    <p:cSldViewPr snapToGrid="0" snapToObjects="1">
      <p:cViewPr varScale="1">
        <p:scale>
          <a:sx n="58" d="100"/>
          <a:sy n="58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66666666667"/>
          <c:y val="0"/>
          <c:w val="0.69583333333333297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7"/>
          <c:dPt>
            <c:idx val="0"/>
            <c:bubble3D val="0"/>
            <c:explosion val="0"/>
            <c:spPr>
              <a:solidFill>
                <a:srgbClr val="CD0920"/>
              </a:solidFill>
            </c:spPr>
            <c:extLst>
              <c:ext xmlns:c16="http://schemas.microsoft.com/office/drawing/2014/chart" uri="{C3380CC4-5D6E-409C-BE32-E72D297353CC}">
                <c16:uniqueId val="{00000000-6B78-4371-BDCA-E02F9091FDD3}"/>
              </c:ext>
            </c:extLst>
          </c:dPt>
          <c:dPt>
            <c:idx val="1"/>
            <c:bubble3D val="0"/>
            <c:explosion val="11"/>
            <c:spPr>
              <a:solidFill>
                <a:srgbClr val="000090"/>
              </a:solidFill>
            </c:spPr>
            <c:extLst>
              <c:ext xmlns:c16="http://schemas.microsoft.com/office/drawing/2014/chart" uri="{C3380CC4-5D6E-409C-BE32-E72D297353CC}">
                <c16:uniqueId val="{00000001-6B78-4371-BDCA-E02F9091FD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B78-4371-BDCA-E02F9091FD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B78-4371-BDCA-E02F9091FDD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ge\r\a\l</c:formatCode>
                <c:ptCount val="4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8-4371-BDCA-E02F9091F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</c:pieChart>
      <c:spPr>
        <a:noFill/>
        <a:ln w="2537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4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000" dirty="0"/>
              <a:t>Investimento Estrangeiro Direto  e Remessas de lucros – 1983 a 2020 – em US$ milhões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06518596399002"/>
          <c:y val="6.6037911349643708E-2"/>
          <c:w val="0.82510422773760672"/>
          <c:h val="0.736371409028727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Ingresso de IED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Década Collor/FHC ( 1993 a 2002)</c:v>
                </c:pt>
                <c:pt idx="1">
                  <c:v>Década Petista (2003 a 2012)</c:v>
                </c:pt>
                <c:pt idx="2">
                  <c:v>8 anos Dilma-Temer-Bolsonaro (2013 a 2020)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214067</c:v>
                </c:pt>
                <c:pt idx="1">
                  <c:v>547692</c:v>
                </c:pt>
                <c:pt idx="2">
                  <c:v>552345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A-4074-9E16-896B62AFBF5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Remessa de Lucros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Década Collor/FHC ( 1993 a 2002)</c:v>
                </c:pt>
                <c:pt idx="1">
                  <c:v>Década Petista (2003 a 2012)</c:v>
                </c:pt>
                <c:pt idx="2">
                  <c:v>8 anos Dilma-Temer-Bolsonaro (2013 a 2020)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47176</c:v>
                </c:pt>
                <c:pt idx="1">
                  <c:v>199484</c:v>
                </c:pt>
                <c:pt idx="2">
                  <c:v>369416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A-4074-9E16-896B62AFBF5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part %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Década Collor/FHC ( 1993 a 2002)</c:v>
                </c:pt>
                <c:pt idx="1">
                  <c:v>Década Petista (2003 a 2012)</c:v>
                </c:pt>
                <c:pt idx="2">
                  <c:v>8 anos Dilma-Temer-Bolsonaro (2013 a 2020)</c:v>
                </c:pt>
              </c:strCache>
            </c:strRef>
          </c:cat>
          <c:val>
            <c:numRef>
              <c:f>Plan1!$D$2:$D$4</c:f>
              <c:numCache>
                <c:formatCode>0%</c:formatCode>
                <c:ptCount val="3"/>
                <c:pt idx="0">
                  <c:v>0.22040000000000001</c:v>
                </c:pt>
                <c:pt idx="1">
                  <c:v>0.36420000000000002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A-4074-9E16-896B62AFB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380928"/>
        <c:axId val="68391296"/>
        <c:axId val="0"/>
      </c:bar3DChart>
      <c:catAx>
        <c:axId val="6838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8391296"/>
        <c:crosses val="autoZero"/>
        <c:auto val="1"/>
        <c:lblAlgn val="ctr"/>
        <c:lblOffset val="100"/>
        <c:noMultiLvlLbl val="0"/>
      </c:catAx>
      <c:valAx>
        <c:axId val="68391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pt-BR" sz="800" b="0" dirty="0"/>
                  <a:t>US$ milhões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683809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45E4B3-E127-4A87-9835-FD5A71582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2093E-2452-4FBA-A340-6449821C1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6F6A62-12BD-498B-ACEF-DDC7EB49E4D5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7B46DC-296B-4315-9B35-961BD0A70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208749-6041-4652-B1C2-9F13E0316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52F9A-AD8A-4C28-B395-4DBD330B69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75847-47CD-4B7B-8425-D68451790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E27460-EFC6-40E5-8609-BD522177AA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B29A1097-4212-4E36-A949-5355418AF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62B15617-6192-4466-A271-C6BB8EBA0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i="1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97172518-AADA-4A9A-B71F-63C378AD1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289719-FCC8-4EC5-A818-BC67CA7B0AFD}" type="slidenum">
              <a:rPr lang="en-US" altLang="pt-BR" smtClean="0"/>
              <a:pPr/>
              <a:t>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27460-EFC6-40E5-8609-BD522177AADC}" type="slidenum">
              <a:rPr lang="en-US" altLang="pt-BR" smtClean="0"/>
              <a:pPr>
                <a:defRPr/>
              </a:pPr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391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200" b="1" dirty="0"/>
          </a:p>
          <a:p>
            <a:pPr eaLnBrk="1" hangingPunct="1">
              <a:spcBef>
                <a:spcPct val="0"/>
              </a:spcBef>
            </a:pPr>
            <a:r>
              <a:rPr lang="pt-BR" altLang="pt-BR" sz="1200" b="1" dirty="0"/>
              <a:t>Não sabe que trabalha uma boa parte da sua jornada de graça para o patrão.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27460-EFC6-40E5-8609-BD522177AADC}" type="slidenum">
              <a:rPr lang="en-US" altLang="pt-BR" smtClean="0"/>
              <a:pPr>
                <a:defRPr/>
              </a:pPr>
              <a:t>28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686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27460-EFC6-40E5-8609-BD522177AADC}" type="slidenum">
              <a:rPr lang="en-US" altLang="pt-BR" smtClean="0"/>
              <a:pPr>
                <a:defRPr/>
              </a:pPr>
              <a:t>30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968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9B2B6C4-1C38-46B2-8E1D-5A8670F95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C8E945B-EFAC-4FF0-B0DC-0FE978CB21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38854B1-DAB8-4316-A804-F8429297C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617ED8F-2A59-4AA3-9A82-DB2DECC72DB7}" type="slidenum">
              <a:rPr lang="en-US" altLang="pt-BR" smtClean="0"/>
              <a:pPr/>
              <a:t>32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266252D-C84A-4408-8AA0-62C2FAA26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B78B6CF-C5B5-40F8-8AE3-39D7309A7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1C74AFE-B9DE-4B10-80DB-092726D69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F41E55-5C1E-4798-A77F-69FB7C128ED7}" type="slidenum">
              <a:rPr lang="en-US" altLang="pt-BR" smtClean="0"/>
              <a:pPr/>
              <a:t>33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975C688-D784-46BB-9805-013299FD0B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BA3B1D4-7E14-4838-B80D-B3EB938896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EC1A126-D0CF-4A17-9BD7-315E4FEB0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DE206B-443E-43C1-A12E-627C0F0B2137}" type="slidenum">
              <a:rPr lang="en-US" altLang="pt-BR" smtClean="0"/>
              <a:pPr/>
              <a:t>34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6946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0C99A3D-C10E-4696-BCB9-3333B7EFF8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09994B0-6DC5-479E-9FBD-4A3127563E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7728054-814F-4A82-B61F-F90352062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8E77D9-5092-462F-AC89-454F1DF6E16B}" type="slidenum">
              <a:rPr lang="en-US" altLang="pt-BR" smtClean="0"/>
              <a:pPr/>
              <a:t>35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6A4CA664-034A-4565-855F-C87D76059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BFA6C9C3-7A4F-46C0-A03D-4555C1F74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348DB4F0-A30D-48CF-8B03-D07A3BBF7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AD70585-153E-48F0-BFA6-09F07D8800F0}" type="slidenum">
              <a:rPr lang="en-US" altLang="pt-BR" smtClean="0"/>
              <a:pPr/>
              <a:t>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DECEF81-E0A5-45FE-A7C8-5D55D6039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63DAAEF-DA89-4753-9C50-4E9FE4CF6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pt-BR" altLang="pt-BR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D3E5F3E-8466-41AC-AB5A-4837EFEAC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3F796BB-6535-49B7-8A7F-F9BEAF81A1F0}" type="slidenum">
              <a:rPr lang="en-US" altLang="pt-BR" smtClean="0"/>
              <a:pPr/>
              <a:t>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7288EA2-57CD-4225-8283-A35D3AFD77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DB002F6-430A-4124-9DF4-5DEBF49EE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D7A5A4E-09B4-4264-857B-198189F39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734B4F0-66C6-4F2E-B4FA-0A85777E0A6A}" type="slidenum">
              <a:rPr lang="en-US" altLang="pt-BR" smtClean="0"/>
              <a:pPr/>
              <a:t>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27460-EFC6-40E5-8609-BD522177AADC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854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27460-EFC6-40E5-8609-BD522177AADC}" type="slidenum">
              <a:rPr lang="en-US" altLang="pt-BR" smtClean="0"/>
              <a:pPr>
                <a:defRPr/>
              </a:pPr>
              <a:t>18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920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B179D28-DF46-4BAD-B053-8F6CAD25F7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2B8987B-1EDC-4CD0-AC86-DAA648E87B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01E3263-FBEB-44FF-B13B-3989D040E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C5DFA7-ACBE-42A7-A698-692FE399DB21}" type="slidenum">
              <a:rPr lang="en-US" altLang="pt-BR" smtClean="0"/>
              <a:pPr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B179D28-DF46-4BAD-B053-8F6CAD25F7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2B8987B-1EDC-4CD0-AC86-DAA648E87B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01E3263-FBEB-44FF-B13B-3989D040E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C5DFA7-ACBE-42A7-A698-692FE399DB21}" type="slidenum">
              <a:rPr lang="en-US" altLang="pt-BR" smtClean="0"/>
              <a:pPr/>
              <a:t>20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974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025007E-FBB6-4353-9F61-8D608A4E54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E62B53F-4B17-414C-BC6B-5CFF0DDC2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653788C-6632-4AEE-A23A-798F8DA4C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BF464E-AC1F-48A4-B6FB-EE8B41EF77DE}" type="slidenum">
              <a:rPr lang="en-US" altLang="pt-BR" smtClean="0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3E86E-6D7C-429C-9F61-DE983B1D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34F5-0F52-4A13-9181-E34802B6834A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4BC8C-54A0-4D7F-84DF-1C4CBF88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EFE81-AB2D-4575-966C-323BD896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6335-C4E5-4DCE-AEB4-8933701036E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14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A2BC0-F0F4-4393-8004-644EEBA6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2DEE-2275-478D-8EEB-104CDF4A387A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9AF6-BD0E-4EDE-87F7-A34725FA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4B71-878B-4F14-BEA3-C23425B1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4FED-C843-4555-BFB7-A2EA76D3ADD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987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54C90-D83B-4D46-9289-5867B3D2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19AF-C10C-4BC5-BFED-91EF9FB476D5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C836E-0424-417F-B240-C83F60B9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287F-7FC9-4425-9A1F-B24F6833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2162-E5D3-4DF2-A281-4ABCD75117A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087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02F2-A437-4F4D-8AD6-FF2D17A9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9895-DAFA-4BD0-989D-CFEFCB875CD8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B32C-26E5-4E48-8191-42E2E46F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F3F2-6303-4627-BD65-8AB8BC99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463C-131E-46D6-A9E1-6FEDD70399E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89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F8A8-CD16-46D8-9ABC-61628828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A6DD-1D78-43F5-8A69-0E6775AA8F38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95C0-AE5D-4269-A703-DFD4C4F1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EC2E9-B89C-4974-AFA3-BF83B87C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D74A-897A-4967-9B29-9899DA21406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69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9CE47-4C62-4F86-89EF-B32FBC9E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C490-095E-4A06-BC92-3AC4F21ACD9D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8A7CF0-FE24-4804-AE1E-404A40CD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E2A53D-FEB6-4A43-A047-C2C8E091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D424-31D2-4922-81EC-A17DF85729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57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AB88F8-2DB9-4613-A570-A6965322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B91C-4EF2-4C6A-B7D9-ED36621EEA2F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C040ED-268C-447D-9209-3C6A78EE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C7774-3F25-4FF1-81D0-2CCDB794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F61E-6FB4-464A-A32F-EA7F5A38D52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069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255D6F-FA8C-46EE-9379-C9642017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8205-055E-4E12-9495-59C4044E1389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6B94D5-CAFF-4D06-8943-A3D51D30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6AFB6A-291D-48B4-A540-1B69604C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E383-7667-44EF-883F-FB467CA59C4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672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15AB02-78D7-4C40-B2F7-01EDAF8D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E7E8-1DC3-45EA-85E0-39DE5CEB16DC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E678E6-484E-4070-8688-2157930F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55C379-288F-4B1B-AE58-BC0E227E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5085-F99D-4BF9-BCD4-42EE2A0A0F2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496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A7733D-9BD8-4A14-AF63-33400A72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788B-FDDB-4155-BB7E-DEBE93C3BDE3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7F3C5-51DC-4D7C-98BB-0CC0091B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9ED161-1FBE-4D7F-A6F1-9DE8E173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A284-DC0D-427C-8879-2533639EAE1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968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8F7B6B-2C5B-4C42-A520-A7CD41D1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EB3F-537F-4CBA-A84C-9A5974A5709E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C7EF1B-0D18-485D-939E-56A72142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9897C8-E65A-49CA-965A-507A7AAD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D5C4-BD48-4090-BE51-364DC2B67A9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686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05D03D-0484-40DE-8CD6-16851E197C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8D5849-B728-400C-B52A-4B5C1CE89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0E39-A71B-4F98-8BBD-3B92316CC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F92D4-089E-4B13-A82D-760A7197B88F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A28BC-50C3-4EF8-BB98-A7B938A74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7F6A0-65FE-4918-BCAF-0F2F96659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F6BEDE-D13E-43A7-850D-989B0589010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.jpe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noinfo.com.br/governanca-corporativa/posicao-acionaria?codigoCVM=1934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TYS4ub8lBE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TYS4ub8lBE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C4NPshiIQE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BUQKNbNlec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3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Logo-08.png">
            <a:extLst>
              <a:ext uri="{FF2B5EF4-FFF2-40B4-BE49-F238E27FC236}">
                <a16:creationId xmlns:a16="http://schemas.microsoft.com/office/drawing/2014/main" id="{FE1A8CB7-E350-4459-88FF-4E389E57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406525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3" descr="Logo-10.png">
            <a:extLst>
              <a:ext uri="{FF2B5EF4-FFF2-40B4-BE49-F238E27FC236}">
                <a16:creationId xmlns:a16="http://schemas.microsoft.com/office/drawing/2014/main" id="{A74DD7B9-35BC-4646-8B1E-20DB8A1C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88" y="3059113"/>
            <a:ext cx="32559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0621342-7DE8-4E34-9C83-FC2566631B80}"/>
              </a:ext>
            </a:extLst>
          </p:cNvPr>
          <p:cNvSpPr/>
          <p:nvPr/>
        </p:nvSpPr>
        <p:spPr>
          <a:xfrm>
            <a:off x="0" y="0"/>
            <a:ext cx="6119813" cy="1547813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5BF637-4700-48BF-8AAE-532D9B2847FE}"/>
              </a:ext>
            </a:extLst>
          </p:cNvPr>
          <p:cNvSpPr/>
          <p:nvPr/>
        </p:nvSpPr>
        <p:spPr>
          <a:xfrm>
            <a:off x="6246813" y="0"/>
            <a:ext cx="1838325" cy="1547813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A15AD3-8248-44E8-A666-86806973CF9A}"/>
              </a:ext>
            </a:extLst>
          </p:cNvPr>
          <p:cNvSpPr/>
          <p:nvPr/>
        </p:nvSpPr>
        <p:spPr>
          <a:xfrm>
            <a:off x="7958138" y="0"/>
            <a:ext cx="1185862" cy="1547813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27DC58-F362-43B3-BF1C-CFD903126FB8}"/>
              </a:ext>
            </a:extLst>
          </p:cNvPr>
          <p:cNvSpPr/>
          <p:nvPr/>
        </p:nvSpPr>
        <p:spPr>
          <a:xfrm>
            <a:off x="0" y="5310188"/>
            <a:ext cx="6119813" cy="1547812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6314A6-3AC8-4936-9B6C-F4B7D9F5FBBA}"/>
              </a:ext>
            </a:extLst>
          </p:cNvPr>
          <p:cNvSpPr/>
          <p:nvPr/>
        </p:nvSpPr>
        <p:spPr>
          <a:xfrm>
            <a:off x="6119813" y="5310188"/>
            <a:ext cx="1838325" cy="1547812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601017-CC03-4244-A0EC-AE2A910E8D40}"/>
              </a:ext>
            </a:extLst>
          </p:cNvPr>
          <p:cNvSpPr/>
          <p:nvPr/>
        </p:nvSpPr>
        <p:spPr>
          <a:xfrm>
            <a:off x="7958138" y="5310188"/>
            <a:ext cx="1185862" cy="1547812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82" name="CaixaDeTexto 1">
            <a:extLst>
              <a:ext uri="{FF2B5EF4-FFF2-40B4-BE49-F238E27FC236}">
                <a16:creationId xmlns:a16="http://schemas.microsoft.com/office/drawing/2014/main" id="{83871450-E1F0-404D-BD74-D62BA7F3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2274888"/>
            <a:ext cx="50911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latin typeface="Arial Black" panose="020B0A04020102020204" pitchFamily="34" charset="0"/>
                <a:cs typeface="Aharoni" panose="02010803020104030203" pitchFamily="2" charset="-79"/>
              </a:rPr>
              <a:t>INICIAÇÃO AO PENSAMENTO SOCIALISTA</a:t>
            </a:r>
          </a:p>
        </p:txBody>
      </p:sp>
      <p:pic>
        <p:nvPicPr>
          <p:cNvPr id="3083" name="Imagem 2">
            <a:extLst>
              <a:ext uri="{FF2B5EF4-FFF2-40B4-BE49-F238E27FC236}">
                <a16:creationId xmlns:a16="http://schemas.microsoft.com/office/drawing/2014/main" id="{28C66B52-C83F-444E-B830-CB597730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928813"/>
            <a:ext cx="1690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tângulo 4">
            <a:extLst>
              <a:ext uri="{FF2B5EF4-FFF2-40B4-BE49-F238E27FC236}">
                <a16:creationId xmlns:a16="http://schemas.microsoft.com/office/drawing/2014/main" id="{9E41ED75-0F9C-49B7-9DC5-B71942704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39131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rial Black" panose="020B0A04020102020204" pitchFamily="34" charset="0"/>
              </a:rPr>
              <a:t>LIT-QI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2" name="Picture 9" descr="Logo-01.png">
            <a:extLst>
              <a:ext uri="{FF2B5EF4-FFF2-40B4-BE49-F238E27FC236}">
                <a16:creationId xmlns:a16="http://schemas.microsoft.com/office/drawing/2014/main" id="{A15D6EA6-0CFE-47DA-B103-231D2D14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Logo-08.png">
            <a:extLst>
              <a:ext uri="{FF2B5EF4-FFF2-40B4-BE49-F238E27FC236}">
                <a16:creationId xmlns:a16="http://schemas.microsoft.com/office/drawing/2014/main" id="{42CD181C-F2F3-4A00-B2B2-31D3E882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Logo-10.png">
            <a:extLst>
              <a:ext uri="{FF2B5EF4-FFF2-40B4-BE49-F238E27FC236}">
                <a16:creationId xmlns:a16="http://schemas.microsoft.com/office/drawing/2014/main" id="{4E81D3BA-FB26-4736-A57A-D497A7EDF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tângulo 1">
            <a:extLst>
              <a:ext uri="{FF2B5EF4-FFF2-40B4-BE49-F238E27FC236}">
                <a16:creationId xmlns:a16="http://schemas.microsoft.com/office/drawing/2014/main" id="{61588E75-5FF8-461B-97B6-4242A6A1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085850"/>
            <a:ext cx="8485188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Hora do pagamento!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0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800" dirty="0">
                <a:latin typeface="Arial" panose="020B0604020202020204" pitchFamily="34" charset="0"/>
              </a:rPr>
              <a:t>O pagamento será diário.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800" dirty="0">
                <a:latin typeface="Arial" panose="020B0604020202020204" pitchFamily="34" charset="0"/>
              </a:rPr>
              <a:t>R$ 3.000,00 / 30 dias =                         por dia.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800" dirty="0">
                <a:latin typeface="Arial" panose="020B0604020202020204" pitchFamily="34" charset="0"/>
              </a:rPr>
              <a:t>+                            pelos encargos e direitos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800" dirty="0">
                <a:latin typeface="Arial" panose="020B0604020202020204" pitchFamily="34" charset="0"/>
              </a:rPr>
              <a:t>Para simplificação, cada operário receberá o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800" dirty="0">
                <a:latin typeface="Arial" panose="020B0604020202020204" pitchFamily="34" charset="0"/>
              </a:rPr>
              <a:t>equivalente a seu salário diário em camisas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8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800" dirty="0">
                <a:latin typeface="Arial" panose="020B0604020202020204" pitchFamily="34" charset="0"/>
              </a:rPr>
              <a:t>             R$ 200,00 =  </a:t>
            </a:r>
          </a:p>
        </p:txBody>
      </p:sp>
      <p:pic>
        <p:nvPicPr>
          <p:cNvPr id="16397" name="Picture 4">
            <a:extLst>
              <a:ext uri="{FF2B5EF4-FFF2-40B4-BE49-F238E27FC236}">
                <a16:creationId xmlns:a16="http://schemas.microsoft.com/office/drawing/2014/main" id="{B320577D-9C48-4BB6-AB16-6F869D8F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2481263"/>
            <a:ext cx="1808163" cy="7921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98" name="Picture 4">
            <a:extLst>
              <a:ext uri="{FF2B5EF4-FFF2-40B4-BE49-F238E27FC236}">
                <a16:creationId xmlns:a16="http://schemas.microsoft.com/office/drawing/2014/main" id="{5C06415A-3F4F-462B-B1BE-17D49ADC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198813"/>
            <a:ext cx="1819275" cy="7969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4997999-BF8B-4356-A047-525DD4377CC6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21" name="Imagem 12">
            <a:extLst>
              <a:ext uri="{FF2B5EF4-FFF2-40B4-BE49-F238E27FC236}">
                <a16:creationId xmlns:a16="http://schemas.microsoft.com/office/drawing/2014/main" id="{A8250D34-F504-49B6-8C3A-561984C5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esultado de imagem para camisa da guararapes">
            <a:extLst>
              <a:ext uri="{FF2B5EF4-FFF2-40B4-BE49-F238E27FC236}">
                <a16:creationId xmlns:a16="http://schemas.microsoft.com/office/drawing/2014/main" id="{D0FF455A-FEE3-412E-95BE-D571640D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5522913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m para camisa da guararapes">
            <a:extLst>
              <a:ext uri="{FF2B5EF4-FFF2-40B4-BE49-F238E27FC236}">
                <a16:creationId xmlns:a16="http://schemas.microsoft.com/office/drawing/2014/main" id="{7F9688B9-5EF0-4CC4-9C67-FD7717E5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5545931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m para camisa da guararapes">
            <a:extLst>
              <a:ext uri="{FF2B5EF4-FFF2-40B4-BE49-F238E27FC236}">
                <a16:creationId xmlns:a16="http://schemas.microsoft.com/office/drawing/2014/main" id="{6D2BE23A-757A-46D0-83CD-36534013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69" y="5522913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m para camisa da guararapes">
            <a:extLst>
              <a:ext uri="{FF2B5EF4-FFF2-40B4-BE49-F238E27FC236}">
                <a16:creationId xmlns:a16="http://schemas.microsoft.com/office/drawing/2014/main" id="{16B19C28-1F61-487A-8D49-3DF133EA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66" y="5545931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0" name="Picture 9" descr="Logo-01.png">
            <a:extLst>
              <a:ext uri="{FF2B5EF4-FFF2-40B4-BE49-F238E27FC236}">
                <a16:creationId xmlns:a16="http://schemas.microsoft.com/office/drawing/2014/main" id="{DD87EC21-15BD-4524-8C0A-2B6AD16B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Logo-08.png">
            <a:extLst>
              <a:ext uri="{FF2B5EF4-FFF2-40B4-BE49-F238E27FC236}">
                <a16:creationId xmlns:a16="http://schemas.microsoft.com/office/drawing/2014/main" id="{3C89BE0F-2BB1-4159-9DF5-326B2B7C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Logo-10.png">
            <a:extLst>
              <a:ext uri="{FF2B5EF4-FFF2-40B4-BE49-F238E27FC236}">
                <a16:creationId xmlns:a16="http://schemas.microsoft.com/office/drawing/2014/main" id="{4F5BAD41-E16F-49CF-B3A7-AE8555EF9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tângulo 1">
            <a:extLst>
              <a:ext uri="{FF2B5EF4-FFF2-40B4-BE49-F238E27FC236}">
                <a16:creationId xmlns:a16="http://schemas.microsoft.com/office/drawing/2014/main" id="{884B17E8-6306-4D5F-8E10-4E6D1D67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7" y="1027479"/>
            <a:ext cx="8863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200" b="1" dirty="0">
                <a:solidFill>
                  <a:srgbClr val="C00000"/>
                </a:solidFill>
              </a:rPr>
              <a:t>Fazendo as contas em R$...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859C25-65DD-4BDE-9B9E-F95A5905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1" y="1644667"/>
            <a:ext cx="9016999" cy="485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000" dirty="0">
                <a:solidFill>
                  <a:srgbClr val="C00000"/>
                </a:solidFill>
              </a:rPr>
              <a:t>Cada costureira fabricou 40 camisas</a:t>
            </a:r>
            <a:r>
              <a:rPr lang="pt-BR" sz="2000" dirty="0"/>
              <a:t> durante uma jornada de trabalho; cada camisa vendida no mercado por R$ 50,00, num total de R$ 2.000,00; ou seja, </a:t>
            </a:r>
            <a:r>
              <a:rPr lang="pt-BR" sz="2000" dirty="0">
                <a:solidFill>
                  <a:srgbClr val="C00000"/>
                </a:solidFill>
              </a:rPr>
              <a:t>cada costureira produziu um valor de R$ 2.000,00.</a:t>
            </a:r>
          </a:p>
          <a:p>
            <a:endParaRPr lang="pt-BR" sz="2000" dirty="0">
              <a:solidFill>
                <a:srgbClr val="C00000"/>
              </a:solidFill>
            </a:endParaRPr>
          </a:p>
          <a:p>
            <a:r>
              <a:rPr lang="pt-BR" sz="2000" dirty="0"/>
              <a:t> Estes R$ 2.000,00 foram assim divididos:</a:t>
            </a:r>
          </a:p>
          <a:p>
            <a:r>
              <a:rPr lang="pt-BR" sz="2000" dirty="0"/>
              <a:t> </a:t>
            </a:r>
            <a:r>
              <a:rPr lang="pt-BR" sz="2000" dirty="0">
                <a:solidFill>
                  <a:srgbClr val="C00000"/>
                </a:solidFill>
              </a:rPr>
              <a:t>R$ 600,00 </a:t>
            </a:r>
            <a:r>
              <a:rPr lang="pt-BR" sz="2000" dirty="0"/>
              <a:t>(ou 30%, que equivalem aos 12 camisas/papeizinhos recolhidos no primeiro saco) </a:t>
            </a:r>
            <a:r>
              <a:rPr lang="pt-BR" sz="2000" dirty="0">
                <a:solidFill>
                  <a:srgbClr val="C00000"/>
                </a:solidFill>
              </a:rPr>
              <a:t>vão para cobrir os custos de produção </a:t>
            </a:r>
            <a:r>
              <a:rPr lang="pt-BR" sz="2000" dirty="0"/>
              <a:t>(fora a mão de obra): matérias primas, insumos (água, energia, </a:t>
            </a:r>
            <a:r>
              <a:rPr lang="pt-BR" sz="2000" dirty="0" err="1"/>
              <a:t>etc</a:t>
            </a:r>
            <a:r>
              <a:rPr lang="pt-BR" sz="2000" dirty="0"/>
              <a:t>), juros bancários, impostos para o governo, etc. Ou seja, estes 30% vão para os bolsos dos outros capitalistas dos quais o patrão da fábrica comprou estas mercadorias e para o Estado na forma de impostos e pagamento de serviços;</a:t>
            </a:r>
          </a:p>
          <a:p>
            <a:r>
              <a:rPr lang="pt-BR" sz="2000" dirty="0">
                <a:solidFill>
                  <a:srgbClr val="C00000"/>
                </a:solidFill>
              </a:rPr>
              <a:t> R$ 200,00 </a:t>
            </a:r>
            <a:r>
              <a:rPr lang="pt-BR" sz="2000" dirty="0"/>
              <a:t>(ou 10%, que equivalem a 4 camisas) </a:t>
            </a:r>
            <a:r>
              <a:rPr lang="pt-BR" sz="2000" dirty="0">
                <a:solidFill>
                  <a:srgbClr val="C00000"/>
                </a:solidFill>
              </a:rPr>
              <a:t>é pago como sal</a:t>
            </a:r>
            <a:r>
              <a:rPr lang="pt-BR" sz="2000" dirty="0">
                <a:solidFill>
                  <a:srgbClr val="FF0000"/>
                </a:solidFill>
              </a:rPr>
              <a:t>ário</a:t>
            </a:r>
            <a:r>
              <a:rPr lang="pt-BR" sz="2000" dirty="0"/>
              <a:t>, é o que fica com a costureira. </a:t>
            </a:r>
          </a:p>
          <a:p>
            <a:r>
              <a:rPr lang="pt-BR" sz="2000" dirty="0"/>
              <a:t> </a:t>
            </a:r>
            <a:r>
              <a:rPr lang="pt-BR" sz="2000" dirty="0">
                <a:solidFill>
                  <a:srgbClr val="C00000"/>
                </a:solidFill>
              </a:rPr>
              <a:t>R$ 1.200,00 </a:t>
            </a:r>
            <a:r>
              <a:rPr lang="pt-BR" sz="2000" dirty="0"/>
              <a:t>(ou 60%, os papeizinhos do chão, que equivalem a 24 camisas) </a:t>
            </a:r>
            <a:r>
              <a:rPr lang="pt-BR" sz="2000" dirty="0">
                <a:solidFill>
                  <a:srgbClr val="C00000"/>
                </a:solidFill>
              </a:rPr>
              <a:t>é a mais-valia que fica para o patrão, ou seja, o trabalho não pago, roubado.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AA8D34-6111-439B-89D9-C14FE93BD401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108AD587-5DE6-4C83-81BA-59FB1DB9C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0" name="Picture 9" descr="Logo-01.png">
            <a:extLst>
              <a:ext uri="{FF2B5EF4-FFF2-40B4-BE49-F238E27FC236}">
                <a16:creationId xmlns:a16="http://schemas.microsoft.com/office/drawing/2014/main" id="{DD87EC21-15BD-4524-8C0A-2B6AD16B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Logo-08.png">
            <a:extLst>
              <a:ext uri="{FF2B5EF4-FFF2-40B4-BE49-F238E27FC236}">
                <a16:creationId xmlns:a16="http://schemas.microsoft.com/office/drawing/2014/main" id="{3C89BE0F-2BB1-4159-9DF5-326B2B7C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Logo-10.png">
            <a:extLst>
              <a:ext uri="{FF2B5EF4-FFF2-40B4-BE49-F238E27FC236}">
                <a16:creationId xmlns:a16="http://schemas.microsoft.com/office/drawing/2014/main" id="{4F5BAD41-E16F-49CF-B3A7-AE8555EF9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tângulo 1">
            <a:extLst>
              <a:ext uri="{FF2B5EF4-FFF2-40B4-BE49-F238E27FC236}">
                <a16:creationId xmlns:a16="http://schemas.microsoft.com/office/drawing/2014/main" id="{884B17E8-6306-4D5F-8E10-4E6D1D67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138238"/>
            <a:ext cx="8863013" cy="5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RESUMINDO....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859C25-65DD-4BDE-9B9E-F95A5905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03400"/>
            <a:ext cx="8286750" cy="460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600" dirty="0"/>
              <a:t>Tirando-se então os 30% de máquinas, matérias-primas e insumos e os 10% do salário, o patrão fica com aproximadamente 60% da riqueza produzida na fábrica.</a:t>
            </a:r>
          </a:p>
          <a:p>
            <a:r>
              <a:rPr lang="pt-BR" sz="2600" dirty="0"/>
              <a:t>60% de 6 horas =  3 horas e 26  minutos.</a:t>
            </a:r>
          </a:p>
          <a:p>
            <a:r>
              <a:rPr lang="pt-BR" sz="2600" dirty="0"/>
              <a:t>Então, durante um dia de trabalho de 6 horas temos:</a:t>
            </a:r>
          </a:p>
          <a:p>
            <a:r>
              <a:rPr lang="pt-BR" sz="2600" b="1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36 minutos</a:t>
            </a:r>
            <a:r>
              <a:rPr lang="pt-BR" sz="2600" dirty="0">
                <a:solidFill>
                  <a:srgbClr val="C00000"/>
                </a:solidFill>
              </a:rPr>
              <a:t>: o trabalhador trabalha para pagar o seu salário;</a:t>
            </a:r>
          </a:p>
          <a:p>
            <a:r>
              <a:rPr lang="pt-BR" sz="2600" b="1" dirty="0"/>
              <a:t>- 1 hora e 48 minutos</a:t>
            </a:r>
            <a:r>
              <a:rPr lang="pt-BR" sz="2600" dirty="0"/>
              <a:t>: o trabalhador trabalha </a:t>
            </a:r>
            <a:r>
              <a:rPr lang="pt-BR" sz="2600" b="1" dirty="0"/>
              <a:t>de graça</a:t>
            </a:r>
            <a:r>
              <a:rPr lang="pt-BR" sz="2600" dirty="0"/>
              <a:t> para outros capitalistas e para manter a máquina do Estado;</a:t>
            </a:r>
          </a:p>
          <a:p>
            <a:r>
              <a:rPr lang="pt-BR" sz="2600" b="1" dirty="0"/>
              <a:t>- </a:t>
            </a:r>
            <a:r>
              <a:rPr lang="pt-BR" sz="2600" b="1" dirty="0">
                <a:solidFill>
                  <a:srgbClr val="002060"/>
                </a:solidFill>
              </a:rPr>
              <a:t>3 horas e 36 minutos</a:t>
            </a:r>
            <a:r>
              <a:rPr lang="pt-BR" sz="2600" dirty="0">
                <a:solidFill>
                  <a:srgbClr val="002060"/>
                </a:solidFill>
              </a:rPr>
              <a:t>: o trabalhador trabalha </a:t>
            </a:r>
            <a:r>
              <a:rPr lang="pt-BR" sz="2600" b="1" dirty="0">
                <a:solidFill>
                  <a:srgbClr val="002060"/>
                </a:solidFill>
              </a:rPr>
              <a:t>de graça</a:t>
            </a:r>
            <a:r>
              <a:rPr lang="pt-BR" sz="2600" dirty="0">
                <a:solidFill>
                  <a:srgbClr val="002060"/>
                </a:solidFill>
              </a:rPr>
              <a:t> para o seu patrão.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AA8D34-6111-439B-89D9-C14FE93BD401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A981E972-A781-4301-A74E-A7E25368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3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0" name="Picture 9" descr="Logo-01.png">
            <a:extLst>
              <a:ext uri="{FF2B5EF4-FFF2-40B4-BE49-F238E27FC236}">
                <a16:creationId xmlns:a16="http://schemas.microsoft.com/office/drawing/2014/main" id="{DD87EC21-15BD-4524-8C0A-2B6AD16B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Logo-08.png">
            <a:extLst>
              <a:ext uri="{FF2B5EF4-FFF2-40B4-BE49-F238E27FC236}">
                <a16:creationId xmlns:a16="http://schemas.microsoft.com/office/drawing/2014/main" id="{3C89BE0F-2BB1-4159-9DF5-326B2B7C5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Logo-10.png">
            <a:extLst>
              <a:ext uri="{FF2B5EF4-FFF2-40B4-BE49-F238E27FC236}">
                <a16:creationId xmlns:a16="http://schemas.microsoft.com/office/drawing/2014/main" id="{4F5BAD41-E16F-49CF-B3A7-AE8555EF9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tângulo 1">
            <a:extLst>
              <a:ext uri="{FF2B5EF4-FFF2-40B4-BE49-F238E27FC236}">
                <a16:creationId xmlns:a16="http://schemas.microsoft.com/office/drawing/2014/main" id="{884B17E8-6306-4D5F-8E10-4E6D1D67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138238"/>
            <a:ext cx="88630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>
                <a:solidFill>
                  <a:srgbClr val="C00000"/>
                </a:solidFill>
                <a:latin typeface="Arial" panose="020B0604020202020204" pitchFamily="34" charset="0"/>
              </a:rPr>
              <a:t>Quanto ficou para o patrão? E para o operário?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>
                <a:solidFill>
                  <a:srgbClr val="C00000"/>
                </a:solidFill>
                <a:latin typeface="Arial" panose="020B0604020202020204" pitchFamily="34" charset="0"/>
              </a:rPr>
              <a:t>Por que o patrão ficou com tanto?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>
                <a:solidFill>
                  <a:srgbClr val="C00000"/>
                </a:solidFill>
                <a:latin typeface="Arial" panose="020B0604020202020204" pitchFamily="34" charset="0"/>
              </a:rPr>
              <a:t>Há exploração nessa relação?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859C25-65DD-4BDE-9B9E-F95A5905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3044825"/>
            <a:ext cx="781208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C00000"/>
                </a:solidFill>
                <a:latin typeface="Arial" panose="020B0604020202020204" pitchFamily="34" charset="0"/>
              </a:rPr>
              <a:t>Qual o segredo da exploração capitalista?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400">
                <a:latin typeface="Arial" panose="020B0604020202020204" pitchFamily="34" charset="0"/>
              </a:rPr>
              <a:t>O patrão não compra o produto do trabalho do trabalhador, mas sim sua </a:t>
            </a:r>
            <a:r>
              <a:rPr lang="pt-BR" altLang="pt-BR" sz="2400" b="1">
                <a:latin typeface="Arial" panose="020B0604020202020204" pitchFamily="34" charset="0"/>
              </a:rPr>
              <a:t>força de trabalho</a:t>
            </a:r>
            <a:r>
              <a:rPr lang="pt-BR" altLang="pt-BR" sz="2400">
                <a:latin typeface="Arial" panose="020B0604020202020204" pitchFamily="34" charset="0"/>
              </a:rPr>
              <a:t> por um determinado tempo. Durante esse tempo, tudo o que o trabalhador produzir pertencerá ao patrão. Portanto, o segredo da exploração capitalista é o </a:t>
            </a: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salário</a:t>
            </a:r>
            <a:r>
              <a:rPr lang="pt-BR" altLang="pt-BR" sz="2400">
                <a:latin typeface="Arial" panose="020B0604020202020204" pitchFamily="34" charset="0"/>
              </a:rPr>
              <a:t> e a </a:t>
            </a: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jornada de trabalho</a:t>
            </a:r>
            <a:r>
              <a:rPr lang="pt-BR" altLang="pt-BR" sz="240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7AA8D34-6111-439B-89D9-C14FE93BD401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DCF6A095-61AC-44D7-B179-A30A4552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6" name="Picture 9" descr="Logo-01.png">
            <a:extLst>
              <a:ext uri="{FF2B5EF4-FFF2-40B4-BE49-F238E27FC236}">
                <a16:creationId xmlns:a16="http://schemas.microsoft.com/office/drawing/2014/main" id="{69690E17-84B0-4F7F-A318-93B2DFE7A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Logo-08.png">
            <a:extLst>
              <a:ext uri="{FF2B5EF4-FFF2-40B4-BE49-F238E27FC236}">
                <a16:creationId xmlns:a16="http://schemas.microsoft.com/office/drawing/2014/main" id="{7A89F236-6217-4DCD-AAB1-27EDC482F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Jornadas_Branco.png">
            <a:extLst>
              <a:ext uri="{FF2B5EF4-FFF2-40B4-BE49-F238E27FC236}">
                <a16:creationId xmlns:a16="http://schemas.microsoft.com/office/drawing/2014/main" id="{6E32450C-0B24-472A-9F85-173657D8F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27013"/>
            <a:ext cx="35242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Logo-10.png">
            <a:extLst>
              <a:ext uri="{FF2B5EF4-FFF2-40B4-BE49-F238E27FC236}">
                <a16:creationId xmlns:a16="http://schemas.microsoft.com/office/drawing/2014/main" id="{9D6317D7-186D-4EB1-A4C2-203990A63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418C7F-055C-41CE-889D-4D59797B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087438"/>
            <a:ext cx="771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EXPLORAÇÃO NA GUARARAPES</a:t>
            </a:r>
            <a:endParaRPr lang="pt-BR" altLang="pt-BR" sz="3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AA57B-A056-41FE-8643-869B838A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867825"/>
            <a:ext cx="6508750" cy="44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000" dirty="0"/>
              <a:t> A Guararapes tinha no final de 2020, 11.177 operárias(os) da produção, as verdadeiras produtoras de toda a riqueza da Guararapes. </a:t>
            </a:r>
          </a:p>
          <a:p>
            <a:r>
              <a:rPr lang="pt-BR" sz="2000" dirty="0"/>
              <a:t> Numa jornada de 8 horas diárias, em 2020, a trabalhadora da Guararapes gastou 2 horas e 44 minutos para pagar seu salário e as 5 horas e 16 minutos restantes, ela trabalhou de graça para a família Rocha. </a:t>
            </a:r>
          </a:p>
          <a:p>
            <a:r>
              <a:rPr lang="pt-BR" sz="2000" dirty="0"/>
              <a:t> O lucro líquido da empresa foi de R$ 458 milhões de reais em 2021. Como são 4 donos da família Rocha, cada um ganhou R$ 115 milhões de reais em 2021.</a:t>
            </a:r>
          </a:p>
          <a:p>
            <a:r>
              <a:rPr lang="pt-BR" sz="2000" dirty="0"/>
              <a:t> Uma costureira, que ganha salário mínimo, teria que trabalhar 1.040 anos para ganhar o que um dono ganhou em 2021. </a:t>
            </a:r>
          </a:p>
          <a:p>
            <a:pPr>
              <a:buNone/>
            </a:pPr>
            <a:r>
              <a:rPr lang="pt-BR" sz="1200" dirty="0"/>
              <a:t>(Dados do Relatório Anual da Guararapes, extraído do Anuário Estatísticos do ILAESE 2017)</a:t>
            </a:r>
          </a:p>
        </p:txBody>
      </p:sp>
      <p:pic>
        <p:nvPicPr>
          <p:cNvPr id="18" name="Picture 2" descr="G:\PSTU-Nacional - 2016-09-16 - Jornadas de Outubro\BRUTO\Fabrica.png">
            <a:extLst>
              <a:ext uri="{FF2B5EF4-FFF2-40B4-BE49-F238E27FC236}">
                <a16:creationId xmlns:a16="http://schemas.microsoft.com/office/drawing/2014/main" id="{AC3A5ED5-9C40-4E12-BB5B-E0EB2D1F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958975"/>
            <a:ext cx="11382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G:\PSTU-Nacional - 2016-09-16 - Jornadas de Outubro\BRUTO\Faturamento2.png">
            <a:extLst>
              <a:ext uri="{FF2B5EF4-FFF2-40B4-BE49-F238E27FC236}">
                <a16:creationId xmlns:a16="http://schemas.microsoft.com/office/drawing/2014/main" id="{21F57BBB-758C-4E78-A6B0-35FB2D7E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57625"/>
            <a:ext cx="11382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G:\PSTU-Nacional - 2016-09-16 - Jornadas de Outubro\BRUTO\Trabalho-04.png">
            <a:extLst>
              <a:ext uri="{FF2B5EF4-FFF2-40B4-BE49-F238E27FC236}">
                <a16:creationId xmlns:a16="http://schemas.microsoft.com/office/drawing/2014/main" id="{D5BE8AE1-AF7C-422C-9C81-39DE1FCF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11638"/>
            <a:ext cx="189388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G:\PSTU-Nacional - 2016-09-16 - Jornadas de Outubro\BRUTO\Costureira.png">
            <a:extLst>
              <a:ext uri="{FF2B5EF4-FFF2-40B4-BE49-F238E27FC236}">
                <a16:creationId xmlns:a16="http://schemas.microsoft.com/office/drawing/2014/main" id="{0F12951B-4C3F-4F74-BBAD-824B71C9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2708275"/>
            <a:ext cx="14128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12">
            <a:extLst>
              <a:ext uri="{FF2B5EF4-FFF2-40B4-BE49-F238E27FC236}">
                <a16:creationId xmlns:a16="http://schemas.microsoft.com/office/drawing/2014/main" id="{7EBFAD28-09C1-46AA-ACB5-0BD347F8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ffw.com.br/noticias/wp-content/thumb/timthumb.php?src=/wp-content/blogs.dir/2/files/2013/06/paulo-borges-riachuelo-foto-elias-medeiros-08.jpg&amp;w=636&amp;h=423&amp;zc=2&amp;a=c">
            <a:extLst>
              <a:ext uri="{FF2B5EF4-FFF2-40B4-BE49-F238E27FC236}">
                <a16:creationId xmlns:a16="http://schemas.microsoft.com/office/drawing/2014/main" id="{C7C66CD8-4207-4DC4-9B0B-A5726217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6332">
            <a:off x="1682750" y="4308475"/>
            <a:ext cx="3228975" cy="21494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Negras-02.png">
            <a:extLst>
              <a:ext uri="{FF2B5EF4-FFF2-40B4-BE49-F238E27FC236}">
                <a16:creationId xmlns:a16="http://schemas.microsoft.com/office/drawing/2014/main" id="{C4EC91E8-665D-4A69-B9B4-A6F9231C6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289300"/>
            <a:ext cx="31115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25790E-BB46-4879-80C4-CE231B7A25CE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3F593-0E0A-4199-A5C2-8E037319E414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E2449-0368-48C9-82F6-EAD69674657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C2E50-90E7-4F8B-870E-83D05DA00509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842E5-D286-4A79-BA54-2B3FEC7C68CA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9C20B-DB27-43FB-B964-0995CA4650B7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6" name="Picture 9" descr="Logo-01.png">
            <a:extLst>
              <a:ext uri="{FF2B5EF4-FFF2-40B4-BE49-F238E27FC236}">
                <a16:creationId xmlns:a16="http://schemas.microsoft.com/office/drawing/2014/main" id="{0454DD4F-C98B-4E1D-A4EE-258436C81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Logo-08.png">
            <a:extLst>
              <a:ext uri="{FF2B5EF4-FFF2-40B4-BE49-F238E27FC236}">
                <a16:creationId xmlns:a16="http://schemas.microsoft.com/office/drawing/2014/main" id="{F56229A0-17D2-436E-AA72-AED720D1A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Logo-10.png">
            <a:extLst>
              <a:ext uri="{FF2B5EF4-FFF2-40B4-BE49-F238E27FC236}">
                <a16:creationId xmlns:a16="http://schemas.microsoft.com/office/drawing/2014/main" id="{E9795A9D-8E5A-48C8-9ACB-80B0F9DE4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8E17C2-E176-44C3-8FF0-F8EAC435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72565"/>
            <a:ext cx="771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 EXPLORAÇÃO CAPITALISTA</a:t>
            </a:r>
            <a:endParaRPr lang="pt-BR" altLang="pt-BR" sz="3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0BFDB8-9A27-4114-B414-13AE8663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594518"/>
            <a:ext cx="8832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classe trabalhadora, por ser despossuída de meios de produção, é obrigada a vender sua força de trabalho e se empregar como assalariada. A exploração não é descarada, é escondida sob a forma de mais-valia, um contrato legal..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Notem que, na Guararapes, a maioria da mão de obra é de mulheres, que ganham salário mínimo. Há opressão e exploração das mulheres para aumentar os lucros dos patrões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B96E44-5488-4BBE-BDA8-41F71D67543C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9" name="Imagem 12">
            <a:extLst>
              <a:ext uri="{FF2B5EF4-FFF2-40B4-BE49-F238E27FC236}">
                <a16:creationId xmlns:a16="http://schemas.microsoft.com/office/drawing/2014/main" id="{ACF1563D-74B4-4657-ADCB-059B1821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95E00-CFF6-44BD-BE3E-1CDE29F61906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0E30D-6247-423D-AA33-D535456EB03E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06EE8-5D92-430D-BF73-F0930943CA8E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4D5D3-CB7E-40FC-AD49-FA8F74248AA6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DDA00-BFB0-4349-8363-3E69FF3F32E1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9FF53-21B6-4E34-B6FF-85C2058CE716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8" name="Picture 9" descr="Logo-01.png">
            <a:extLst>
              <a:ext uri="{FF2B5EF4-FFF2-40B4-BE49-F238E27FC236}">
                <a16:creationId xmlns:a16="http://schemas.microsoft.com/office/drawing/2014/main" id="{5B6C8618-8D1D-4F77-AFFF-7CA3B3B87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Logo-08.png">
            <a:extLst>
              <a:ext uri="{FF2B5EF4-FFF2-40B4-BE49-F238E27FC236}">
                <a16:creationId xmlns:a16="http://schemas.microsoft.com/office/drawing/2014/main" id="{26D0C3A5-E357-4DD7-B9FC-9F6C12911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3" descr="Logo-10.png">
            <a:extLst>
              <a:ext uri="{FF2B5EF4-FFF2-40B4-BE49-F238E27FC236}">
                <a16:creationId xmlns:a16="http://schemas.microsoft.com/office/drawing/2014/main" id="{567B2C5C-9FA6-4BF2-B9F3-E1072B51C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266D00-7A61-4BE5-AC9C-1C3F0C9EB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30313"/>
            <a:ext cx="7713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PATRÃO NÃO PRODUZIU NADA E FICOU COM A RIQUEZA</a:t>
            </a:r>
            <a:endParaRPr lang="pt-BR" altLang="pt-BR" sz="3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76D0A-B653-4B05-832F-5D8E05FF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95" y="2439988"/>
            <a:ext cx="8364955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2800" dirty="0"/>
              <a:t> O que se poderia fazer com essa riqueza que está indo para a Família Rocha, caso esta empresa fosse do Estado e todo seu lucro fosse investido </a:t>
            </a:r>
            <a:r>
              <a:rPr lang="pt-BR" sz="2800"/>
              <a:t>na sociedade?</a:t>
            </a:r>
            <a:endParaRPr lang="pt-BR" sz="2800" dirty="0"/>
          </a:p>
          <a:p>
            <a:r>
              <a:rPr lang="pt-BR" sz="2800" dirty="0"/>
              <a:t> Em apenas 6 anos (2011 a 2017), a Guararapes lucrou R$ 2,7 bilhões de reais.</a:t>
            </a:r>
          </a:p>
          <a:p>
            <a:r>
              <a:rPr lang="pt-BR" sz="2800" dirty="0"/>
              <a:t>Poderia ter construído uma rede de trens em toda a Grande Natal, com qualidade, ao preço de R$ 0,50 centavos.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D5B03C-8F79-40FF-93B1-08FDEAABFE51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4017BA2F-8FA5-4319-BA00-740DD3AB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8BE0AC-8592-453D-B3C4-4F553C4CFFD6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ED3BC-8687-455E-A91F-5F1662CE59D1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A55B1-2C6C-48E9-9793-4E185FB7140A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66EB4-1716-488E-8219-545B46AC9130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05DB4-3857-429B-B41E-21268EB75AD6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7BB2D1-5B48-402F-897A-FD13C51F93F7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2" name="Picture 9" descr="Logo-01.png">
            <a:extLst>
              <a:ext uri="{FF2B5EF4-FFF2-40B4-BE49-F238E27FC236}">
                <a16:creationId xmlns:a16="http://schemas.microsoft.com/office/drawing/2014/main" id="{C0BC4A3A-F25B-44EC-ADDC-BFB82F8D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Logo-08.png">
            <a:extLst>
              <a:ext uri="{FF2B5EF4-FFF2-40B4-BE49-F238E27FC236}">
                <a16:creationId xmlns:a16="http://schemas.microsoft.com/office/drawing/2014/main" id="{2AF14778-592D-4225-8492-36616C75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3" descr="Logo-10.png">
            <a:extLst>
              <a:ext uri="{FF2B5EF4-FFF2-40B4-BE49-F238E27FC236}">
                <a16:creationId xmlns:a16="http://schemas.microsoft.com/office/drawing/2014/main" id="{8B50A951-3649-414F-9DAA-253355B6B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9188C5-7287-4ABE-A589-3B159E03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12863"/>
            <a:ext cx="77136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SISTEMA CAPITALISTA SE BASEIA NO ROUBO AO TRABALHADOR</a:t>
            </a:r>
            <a:endParaRPr lang="pt-BR" altLang="pt-BR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79138-F486-40A8-BE38-C38C84557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022850"/>
            <a:ext cx="3713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pt-BR" sz="2400" b="1"/>
              <a:t>É o trabalho roubado do trabalhador pelo patrão</a:t>
            </a:r>
            <a:endParaRPr lang="pt-BR" altLang="pt-BR" sz="2400" b="1"/>
          </a:p>
        </p:txBody>
      </p:sp>
      <p:pic>
        <p:nvPicPr>
          <p:cNvPr id="2" name="Picture 1" descr="Marx.png">
            <a:extLst>
              <a:ext uri="{FF2B5EF4-FFF2-40B4-BE49-F238E27FC236}">
                <a16:creationId xmlns:a16="http://schemas.microsoft.com/office/drawing/2014/main" id="{B4F2FF6D-C4E2-4438-9E3F-9A6CA8DA8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570163"/>
            <a:ext cx="1679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843AA120-27D1-483E-8C51-CC94FDF316A3}"/>
              </a:ext>
            </a:extLst>
          </p:cNvPr>
          <p:cNvSpPr/>
          <p:nvPr/>
        </p:nvSpPr>
        <p:spPr>
          <a:xfrm>
            <a:off x="4606925" y="2768600"/>
            <a:ext cx="3055938" cy="2046288"/>
          </a:xfrm>
          <a:prstGeom prst="wedgeRectCallout">
            <a:avLst>
              <a:gd name="adj1" fmla="val -71410"/>
              <a:gd name="adj2" fmla="val -23423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rgbClr val="791338"/>
                </a:solidFill>
                <a:cs typeface="Calibri"/>
              </a:rPr>
              <a:t>A MAIS-VALIA 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solidFill>
                  <a:srgbClr val="791338"/>
                </a:solidFill>
                <a:cs typeface="Calibri"/>
              </a:rPr>
              <a:t>A BASE DO LUCRO DO CAPITALISTA.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5474195-5591-4D0A-BD7A-DD03502319A6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FE9897-6874-494E-86E2-45C7C1012E22}"/>
              </a:ext>
            </a:extLst>
          </p:cNvPr>
          <p:cNvSpPr txBox="1"/>
          <p:nvPr/>
        </p:nvSpPr>
        <p:spPr>
          <a:xfrm>
            <a:off x="304800" y="5181600"/>
            <a:ext cx="171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Karl Marx</a:t>
            </a:r>
          </a:p>
        </p:txBody>
      </p:sp>
      <p:pic>
        <p:nvPicPr>
          <p:cNvPr id="19" name="Imagem 12">
            <a:extLst>
              <a:ext uri="{FF2B5EF4-FFF2-40B4-BE49-F238E27FC236}">
                <a16:creationId xmlns:a16="http://schemas.microsoft.com/office/drawing/2014/main" id="{BB856CF7-5258-4485-8514-C82990CF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1DA516C2-6D86-43AA-953D-73B599A4484A}"/>
              </a:ext>
            </a:extLst>
          </p:cNvPr>
          <p:cNvSpPr txBox="1">
            <a:spLocks/>
          </p:cNvSpPr>
          <p:nvPr/>
        </p:nvSpPr>
        <p:spPr bwMode="auto">
          <a:xfrm>
            <a:off x="2640013" y="5784850"/>
            <a:ext cx="37226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500" b="1" dirty="0"/>
              <a:t>Distribuição da riqueza criada pelos trabalhadores da Guararapes - 2021 – em %</a:t>
            </a:r>
            <a:endParaRPr lang="pt-BR" altLang="pt-BR" sz="15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FF055C-F179-449D-AFAF-5BE3EA83F19F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BA0BC-AE85-422B-B8A4-7E748233573E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38ABE-0A5C-4A24-A322-98D99909C06A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D4B11-0221-410A-937D-2F25D11449DE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881EEA-4FA9-4F49-9A4B-CD2A8FC938FB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BED9A-FC7B-4E98-868E-CD3174A6145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7" name="Picture 11" descr="Logo-01.png">
            <a:extLst>
              <a:ext uri="{FF2B5EF4-FFF2-40B4-BE49-F238E27FC236}">
                <a16:creationId xmlns:a16="http://schemas.microsoft.com/office/drawing/2014/main" id="{7EB32F98-8591-492E-9DDE-FB5217307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Logo-08.png">
            <a:extLst>
              <a:ext uri="{FF2B5EF4-FFF2-40B4-BE49-F238E27FC236}">
                <a16:creationId xmlns:a16="http://schemas.microsoft.com/office/drawing/2014/main" id="{B7A1EFC7-7175-4865-B64D-5E07B1EE7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 descr="Logo-10.png">
            <a:extLst>
              <a:ext uri="{FF2B5EF4-FFF2-40B4-BE49-F238E27FC236}">
                <a16:creationId xmlns:a16="http://schemas.microsoft.com/office/drawing/2014/main" id="{58EBA6B9-016A-469F-A9B2-463473C72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stureira.png">
            <a:extLst>
              <a:ext uri="{FF2B5EF4-FFF2-40B4-BE49-F238E27FC236}">
                <a16:creationId xmlns:a16="http://schemas.microsoft.com/office/drawing/2014/main" id="{BEC21AF8-CB5C-47F4-9E0A-9236C6172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760538"/>
            <a:ext cx="17160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6020EF-8ED7-4F12-9848-FE3550891830}"/>
              </a:ext>
            </a:extLst>
          </p:cNvPr>
          <p:cNvGraphicFramePr>
            <a:graphicFrameLocks/>
          </p:cNvGraphicFramePr>
          <p:nvPr/>
        </p:nvGraphicFramePr>
        <p:xfrm>
          <a:off x="1344613" y="1341438"/>
          <a:ext cx="6400800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15" descr="BurguesGuararape.png">
            <a:extLst>
              <a:ext uri="{FF2B5EF4-FFF2-40B4-BE49-F238E27FC236}">
                <a16:creationId xmlns:a16="http://schemas.microsoft.com/office/drawing/2014/main" id="{1729179D-37D8-4C16-A428-08DE7844B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1611313"/>
            <a:ext cx="15589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1F14E3D4-DF99-4FD2-861F-0371AA2BFFFD}"/>
              </a:ext>
            </a:extLst>
          </p:cNvPr>
          <p:cNvSpPr txBox="1">
            <a:spLocks/>
          </p:cNvSpPr>
          <p:nvPr/>
        </p:nvSpPr>
        <p:spPr bwMode="auto">
          <a:xfrm>
            <a:off x="6362700" y="3557588"/>
            <a:ext cx="21685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500" b="1" dirty="0"/>
              <a:t>Família Rocha, bancos e governos:</a:t>
            </a:r>
          </a:p>
          <a:p>
            <a:pPr algn="ctr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pt-BR" altLang="pt-BR" sz="6000" b="1" dirty="0">
                <a:solidFill>
                  <a:srgbClr val="000090"/>
                </a:solidFill>
              </a:rPr>
              <a:t>68%</a:t>
            </a:r>
            <a:endParaRPr lang="pt-BR" altLang="pt-BR" sz="6000" dirty="0">
              <a:solidFill>
                <a:srgbClr val="000090"/>
              </a:solidFill>
            </a:endParaRP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45A44122-ED97-4B1D-901D-7428DD1E2446}"/>
              </a:ext>
            </a:extLst>
          </p:cNvPr>
          <p:cNvSpPr txBox="1">
            <a:spLocks/>
          </p:cNvSpPr>
          <p:nvPr/>
        </p:nvSpPr>
        <p:spPr bwMode="auto">
          <a:xfrm>
            <a:off x="631825" y="3557588"/>
            <a:ext cx="21685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500" b="1" dirty="0"/>
              <a:t>Costureiras 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pt-BR" sz="1500" b="1" dirty="0"/>
              <a:t>T</a:t>
            </a:r>
            <a:r>
              <a:rPr lang="pt-BR" altLang="pt-BR" sz="1500" b="1" dirty="0" err="1"/>
              <a:t>ecelões</a:t>
            </a:r>
            <a:r>
              <a:rPr lang="pt-BR" altLang="pt-BR" sz="1500" b="1" dirty="0"/>
              <a:t>:</a:t>
            </a:r>
          </a:p>
          <a:p>
            <a:pPr algn="ctr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pt-BR" altLang="pt-BR" sz="6000" b="1" dirty="0">
                <a:solidFill>
                  <a:srgbClr val="CD0920"/>
                </a:solidFill>
              </a:rPr>
              <a:t>32%</a:t>
            </a:r>
            <a:endParaRPr lang="pt-BR" altLang="pt-BR" sz="6000" dirty="0">
              <a:solidFill>
                <a:srgbClr val="CD092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A7633D-4E25-4A76-A895-1F621EFCA333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20" name="Imagem 12">
            <a:extLst>
              <a:ext uri="{FF2B5EF4-FFF2-40B4-BE49-F238E27FC236}">
                <a16:creationId xmlns:a16="http://schemas.microsoft.com/office/drawing/2014/main" id="{D8A34C42-FAD7-4EBE-98E1-32CEC2F5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611059-6676-48B9-BF6D-A8F32AA9426C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17BD7-B6C3-43FB-949D-05FA558D24B0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76196-6404-4FCE-ADC3-C80748B88B6F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8FC48-19D7-46C6-BF05-C102D2F82184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9D8F8-3C07-404E-B125-7777164FEDF3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AD186-AD67-4B54-AF80-3F36CBFE8D7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32" name="Picture 9" descr="Logo-01.png">
            <a:extLst>
              <a:ext uri="{FF2B5EF4-FFF2-40B4-BE49-F238E27FC236}">
                <a16:creationId xmlns:a16="http://schemas.microsoft.com/office/drawing/2014/main" id="{D647E173-4328-40FE-A150-F2E7FC04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Logo-08.png">
            <a:extLst>
              <a:ext uri="{FF2B5EF4-FFF2-40B4-BE49-F238E27FC236}">
                <a16:creationId xmlns:a16="http://schemas.microsoft.com/office/drawing/2014/main" id="{C34ED8F3-808E-4044-9A35-042CFBAD0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Logo-10.png">
            <a:extLst>
              <a:ext uri="{FF2B5EF4-FFF2-40B4-BE49-F238E27FC236}">
                <a16:creationId xmlns:a16="http://schemas.microsoft.com/office/drawing/2014/main" id="{DAA34402-83E2-43FD-90DD-04441587B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8FCFE39-EEA5-4EEA-9CC5-01D1E8DEB5B5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52B087-8434-4C3D-805D-1268C69F871C}"/>
              </a:ext>
            </a:extLst>
          </p:cNvPr>
          <p:cNvSpPr txBox="1"/>
          <p:nvPr/>
        </p:nvSpPr>
        <p:spPr>
          <a:xfrm>
            <a:off x="104775" y="1363747"/>
            <a:ext cx="901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Quadrinhos resumindo a exploração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002A441-9AC8-4E01-B8A9-BE0743DDC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17" y="2261907"/>
            <a:ext cx="6363974" cy="3723897"/>
          </a:xfrm>
          <a:prstGeom prst="rect">
            <a:avLst/>
          </a:prstGeom>
        </p:spPr>
      </p:pic>
      <p:pic>
        <p:nvPicPr>
          <p:cNvPr id="14" name="Imagem 12">
            <a:extLst>
              <a:ext uri="{FF2B5EF4-FFF2-40B4-BE49-F238E27FC236}">
                <a16:creationId xmlns:a16="http://schemas.microsoft.com/office/drawing/2014/main" id="{A135EA2F-C646-4BE2-8423-5F49B9AB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2C99693-780E-4098-AD77-E7A932471942}"/>
              </a:ext>
            </a:extLst>
          </p:cNvPr>
          <p:cNvSpPr/>
          <p:nvPr/>
        </p:nvSpPr>
        <p:spPr>
          <a:xfrm>
            <a:off x="0" y="0"/>
            <a:ext cx="6119813" cy="1547813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7AE17B-8688-47DA-9F8C-BCA7693964D8}"/>
              </a:ext>
            </a:extLst>
          </p:cNvPr>
          <p:cNvSpPr/>
          <p:nvPr/>
        </p:nvSpPr>
        <p:spPr>
          <a:xfrm>
            <a:off x="6119813" y="0"/>
            <a:ext cx="1838325" cy="1547813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8A4F38-56B2-47C2-8A20-CACBF092B10B}"/>
              </a:ext>
            </a:extLst>
          </p:cNvPr>
          <p:cNvSpPr/>
          <p:nvPr/>
        </p:nvSpPr>
        <p:spPr>
          <a:xfrm>
            <a:off x="7958138" y="0"/>
            <a:ext cx="1185862" cy="1547813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A25D5CB-D691-45CB-9CC5-E3684A25B91D}"/>
              </a:ext>
            </a:extLst>
          </p:cNvPr>
          <p:cNvSpPr/>
          <p:nvPr/>
        </p:nvSpPr>
        <p:spPr>
          <a:xfrm>
            <a:off x="0" y="5310188"/>
            <a:ext cx="6119813" cy="1547812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30DFBB-CA06-42AB-8691-739A125ADEAE}"/>
              </a:ext>
            </a:extLst>
          </p:cNvPr>
          <p:cNvSpPr/>
          <p:nvPr/>
        </p:nvSpPr>
        <p:spPr>
          <a:xfrm>
            <a:off x="6119813" y="5310188"/>
            <a:ext cx="1838325" cy="1547812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400710-2FBE-449E-A735-6EF7F0DEA2FA}"/>
              </a:ext>
            </a:extLst>
          </p:cNvPr>
          <p:cNvSpPr/>
          <p:nvPr/>
        </p:nvSpPr>
        <p:spPr>
          <a:xfrm>
            <a:off x="7958138" y="5310188"/>
            <a:ext cx="1185862" cy="1547812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FD24B-C404-47DD-8CAA-57386FA1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209800"/>
            <a:ext cx="828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50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SEGUNDA PARTE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D1865-C083-4E6E-BC67-BD95910D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2695575"/>
            <a:ext cx="82804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pt-BR" sz="7000">
                <a:solidFill>
                  <a:srgbClr val="791338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PORQUE SOMOS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pt-BR" sz="7000">
                <a:solidFill>
                  <a:srgbClr val="791338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CLASSISTAS?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611059-6676-48B9-BF6D-A8F32AA9426C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17BD7-B6C3-43FB-949D-05FA558D24B0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76196-6404-4FCE-ADC3-C80748B88B6F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8FC48-19D7-46C6-BF05-C102D2F82184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9D8F8-3C07-404E-B125-7777164FEDF3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AD186-AD67-4B54-AF80-3F36CBFE8D7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32" name="Picture 9" descr="Logo-01.png">
            <a:extLst>
              <a:ext uri="{FF2B5EF4-FFF2-40B4-BE49-F238E27FC236}">
                <a16:creationId xmlns:a16="http://schemas.microsoft.com/office/drawing/2014/main" id="{D647E173-4328-40FE-A150-F2E7FC04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Logo-08.png">
            <a:extLst>
              <a:ext uri="{FF2B5EF4-FFF2-40B4-BE49-F238E27FC236}">
                <a16:creationId xmlns:a16="http://schemas.microsoft.com/office/drawing/2014/main" id="{C34ED8F3-808E-4044-9A35-042CFBAD0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Logo-10.png">
            <a:extLst>
              <a:ext uri="{FF2B5EF4-FFF2-40B4-BE49-F238E27FC236}">
                <a16:creationId xmlns:a16="http://schemas.microsoft.com/office/drawing/2014/main" id="{DAA34402-83E2-43FD-90DD-04441587B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8FCFE39-EEA5-4EEA-9CC5-01D1E8DEB5B5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52B087-8434-4C3D-805D-1268C69F871C}"/>
              </a:ext>
            </a:extLst>
          </p:cNvPr>
          <p:cNvSpPr txBox="1"/>
          <p:nvPr/>
        </p:nvSpPr>
        <p:spPr>
          <a:xfrm>
            <a:off x="127000" y="961737"/>
            <a:ext cx="901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Quadrinhos resumindo a exploração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2E05295-24AF-491A-ACDD-BAE71919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302" y="1446918"/>
            <a:ext cx="5988833" cy="4995492"/>
          </a:xfrm>
          <a:prstGeom prst="rect">
            <a:avLst/>
          </a:prstGeom>
        </p:spPr>
      </p:pic>
      <p:pic>
        <p:nvPicPr>
          <p:cNvPr id="14" name="Imagem 12">
            <a:extLst>
              <a:ext uri="{FF2B5EF4-FFF2-40B4-BE49-F238E27FC236}">
                <a16:creationId xmlns:a16="http://schemas.microsoft.com/office/drawing/2014/main" id="{9B6F7757-78B0-4BA8-8F0C-C361A12E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2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C14873-6C4C-415B-A145-C7C43E490AA4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251E1-0780-4DD5-9748-03EE860F9D47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00AD4-BE4C-4F92-9DC5-3E747BF78537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382CF-98F6-402F-B71F-71131B95C88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6D64-F4F9-49FB-A31A-C639E4B7CCAE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8C2DF-ED18-491E-A649-BB27B3B632D0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2" name="Picture 9" descr="Logo-01.png">
            <a:extLst>
              <a:ext uri="{FF2B5EF4-FFF2-40B4-BE49-F238E27FC236}">
                <a16:creationId xmlns:a16="http://schemas.microsoft.com/office/drawing/2014/main" id="{B19A3FE6-243B-478D-819C-FA46089E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Logo-08.png">
            <a:extLst>
              <a:ext uri="{FF2B5EF4-FFF2-40B4-BE49-F238E27FC236}">
                <a16:creationId xmlns:a16="http://schemas.microsoft.com/office/drawing/2014/main" id="{1CDF4F24-A780-4524-B1ED-35D23E025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Logo-10.png">
            <a:extLst>
              <a:ext uri="{FF2B5EF4-FFF2-40B4-BE49-F238E27FC236}">
                <a16:creationId xmlns:a16="http://schemas.microsoft.com/office/drawing/2014/main" id="{302FA6FD-72C8-4826-928B-F7CD75397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838787-B279-4231-BA07-856D2721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104472"/>
            <a:ext cx="8135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C00000"/>
                </a:solidFill>
              </a:rPr>
              <a:t>O que é necessário para a produção?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02A41-9F47-4C4C-8703-53575BD2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693" y="1800491"/>
            <a:ext cx="72186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/>
              <a:t>Segundo a </a:t>
            </a:r>
            <a:r>
              <a:rPr lang="en-US" altLang="pt-BR" b="1" dirty="0" err="1"/>
              <a:t>burguesia</a:t>
            </a:r>
            <a:r>
              <a:rPr lang="en-US" altLang="pt-BR" b="1" dirty="0"/>
              <a:t>, para as </a:t>
            </a:r>
            <a:r>
              <a:rPr lang="en-US" altLang="pt-BR" b="1" dirty="0" err="1"/>
              <a:t>fábricas</a:t>
            </a:r>
            <a:r>
              <a:rPr lang="en-US" altLang="pt-BR" b="1" dirty="0"/>
              <a:t> </a:t>
            </a:r>
            <a:r>
              <a:rPr lang="en-US" altLang="pt-BR" b="1" dirty="0" err="1"/>
              <a:t>funcionarem</a:t>
            </a:r>
            <a:r>
              <a:rPr lang="en-US" altLang="pt-BR" b="1" dirty="0"/>
              <a:t> </a:t>
            </a:r>
            <a:r>
              <a:rPr lang="en-US" altLang="pt-BR" b="1" dirty="0" err="1"/>
              <a:t>são</a:t>
            </a:r>
            <a:r>
              <a:rPr lang="en-US" altLang="pt-BR" b="1" dirty="0"/>
              <a:t> </a:t>
            </a:r>
            <a:r>
              <a:rPr lang="en-US" altLang="pt-BR" b="1" dirty="0" err="1"/>
              <a:t>necessários</a:t>
            </a:r>
            <a:r>
              <a:rPr lang="en-US" altLang="pt-BR" b="1" dirty="0"/>
              <a:t> 3 </a:t>
            </a:r>
            <a:r>
              <a:rPr lang="en-US" altLang="pt-BR" b="1" dirty="0" err="1"/>
              <a:t>fatores</a:t>
            </a:r>
            <a:r>
              <a:rPr lang="en-US" altLang="pt-BR" b="1" dirty="0"/>
              <a:t> de </a:t>
            </a:r>
            <a:r>
              <a:rPr lang="en-US" altLang="pt-BR" b="1" dirty="0" err="1"/>
              <a:t>produção</a:t>
            </a:r>
            <a:r>
              <a:rPr lang="en-US" altLang="pt-BR" b="1" dirty="0"/>
              <a:t>: </a:t>
            </a:r>
            <a:r>
              <a:rPr lang="en-US" altLang="pt-BR" b="1" dirty="0">
                <a:solidFill>
                  <a:srgbClr val="C00000"/>
                </a:solidFill>
              </a:rPr>
              <a:t>a </a:t>
            </a:r>
            <a:r>
              <a:rPr lang="en-US" altLang="pt-BR" b="1" dirty="0" err="1">
                <a:solidFill>
                  <a:srgbClr val="C00000"/>
                </a:solidFill>
              </a:rPr>
              <a:t>natureza</a:t>
            </a:r>
            <a:r>
              <a:rPr lang="en-US" altLang="pt-BR" b="1" dirty="0">
                <a:solidFill>
                  <a:srgbClr val="C00000"/>
                </a:solidFill>
              </a:rPr>
              <a:t> </a:t>
            </a:r>
            <a:r>
              <a:rPr lang="en-US" altLang="pt-BR" b="1" dirty="0"/>
              <a:t>(</a:t>
            </a:r>
            <a:r>
              <a:rPr lang="en-US" altLang="pt-BR" b="1" dirty="0" err="1"/>
              <a:t>matéria</a:t>
            </a:r>
            <a:r>
              <a:rPr lang="en-US" altLang="pt-BR" b="1" dirty="0"/>
              <a:t>-prima), </a:t>
            </a:r>
            <a:r>
              <a:rPr lang="en-US" altLang="pt-BR" b="1" dirty="0">
                <a:solidFill>
                  <a:srgbClr val="C00000"/>
                </a:solidFill>
              </a:rPr>
              <a:t>o </a:t>
            </a:r>
            <a:r>
              <a:rPr lang="en-US" altLang="pt-BR" b="1" dirty="0" err="1">
                <a:solidFill>
                  <a:srgbClr val="C00000"/>
                </a:solidFill>
              </a:rPr>
              <a:t>trabalho</a:t>
            </a:r>
            <a:r>
              <a:rPr lang="en-US" altLang="pt-BR" b="1" dirty="0"/>
              <a:t> e o </a:t>
            </a:r>
            <a:r>
              <a:rPr lang="en-US" altLang="pt-BR" b="1" dirty="0">
                <a:solidFill>
                  <a:srgbClr val="C00000"/>
                </a:solidFill>
              </a:rPr>
              <a:t>capital</a:t>
            </a:r>
            <a:r>
              <a:rPr lang="en-US" altLang="pt-BR" b="1" dirty="0"/>
              <a:t> para </a:t>
            </a:r>
            <a:r>
              <a:rPr lang="en-US" altLang="pt-BR" b="1" dirty="0" err="1"/>
              <a:t>montar</a:t>
            </a:r>
            <a:r>
              <a:rPr lang="en-US" altLang="pt-BR" b="1" dirty="0"/>
              <a:t> a </a:t>
            </a:r>
            <a:r>
              <a:rPr lang="en-US" altLang="pt-BR" b="1" dirty="0" err="1"/>
              <a:t>empresa</a:t>
            </a:r>
            <a:r>
              <a:rPr lang="en-US" altLang="pt-BR" b="1" dirty="0"/>
              <a:t>. </a:t>
            </a:r>
            <a:r>
              <a:rPr lang="en-US" altLang="pt-BR" b="1" dirty="0" err="1"/>
              <a:t>Ou</a:t>
            </a:r>
            <a:r>
              <a:rPr lang="en-US" altLang="pt-BR" b="1" dirty="0"/>
              <a:t> </a:t>
            </a:r>
            <a:r>
              <a:rPr lang="en-US" altLang="pt-BR" b="1" dirty="0" err="1"/>
              <a:t>seja</a:t>
            </a:r>
            <a:r>
              <a:rPr lang="en-US" altLang="pt-BR" b="1" dirty="0"/>
              <a:t>: </a:t>
            </a:r>
            <a:r>
              <a:rPr lang="en-US" altLang="pt-BR" b="1" dirty="0" err="1"/>
              <a:t>segundo</a:t>
            </a:r>
            <a:r>
              <a:rPr lang="en-US" altLang="pt-BR" b="1" dirty="0"/>
              <a:t> </a:t>
            </a:r>
            <a:r>
              <a:rPr lang="en-US" altLang="pt-BR" b="1" dirty="0" err="1"/>
              <a:t>eles</a:t>
            </a:r>
            <a:r>
              <a:rPr lang="en-US" altLang="pt-BR" b="1" dirty="0"/>
              <a:t>, </a:t>
            </a:r>
            <a:r>
              <a:rPr lang="en-US" altLang="pt-BR" b="1" dirty="0" err="1"/>
              <a:t>sem</a:t>
            </a:r>
            <a:r>
              <a:rPr lang="en-US" altLang="pt-BR" b="1" dirty="0"/>
              <a:t> o capital </a:t>
            </a:r>
            <a:r>
              <a:rPr lang="en-US" altLang="pt-BR" b="1" dirty="0" err="1"/>
              <a:t>não</a:t>
            </a:r>
            <a:r>
              <a:rPr lang="en-US" altLang="pt-BR" b="1" dirty="0"/>
              <a:t> </a:t>
            </a:r>
            <a:r>
              <a:rPr lang="en-US" altLang="pt-BR" b="1" dirty="0" err="1"/>
              <a:t>teria</a:t>
            </a:r>
            <a:r>
              <a:rPr lang="en-US" altLang="pt-BR" b="1" dirty="0"/>
              <a:t> </a:t>
            </a:r>
            <a:r>
              <a:rPr lang="en-US" altLang="pt-BR" b="1" dirty="0" err="1"/>
              <a:t>dinheiro</a:t>
            </a:r>
            <a:r>
              <a:rPr lang="en-US" altLang="pt-BR" b="1" dirty="0"/>
              <a:t> para </a:t>
            </a:r>
            <a:r>
              <a:rPr lang="en-US" altLang="pt-BR" b="1" dirty="0" err="1"/>
              <a:t>investir</a:t>
            </a:r>
            <a:r>
              <a:rPr lang="en-US" altLang="pt-BR" b="1" dirty="0"/>
              <a:t> </a:t>
            </a:r>
            <a:r>
              <a:rPr lang="en-US" altLang="pt-BR" b="1" dirty="0" err="1"/>
              <a:t>na</a:t>
            </a:r>
            <a:r>
              <a:rPr lang="en-US" altLang="pt-BR" b="1" dirty="0"/>
              <a:t> </a:t>
            </a:r>
            <a:r>
              <a:rPr lang="en-US" altLang="pt-BR" b="1" dirty="0" err="1"/>
              <a:t>produção</a:t>
            </a:r>
            <a:r>
              <a:rPr lang="en-US" altLang="pt-BR" b="1" dirty="0"/>
              <a:t> e </a:t>
            </a:r>
            <a:r>
              <a:rPr lang="en-US" altLang="pt-BR" b="1" dirty="0" err="1"/>
              <a:t>portanto</a:t>
            </a:r>
            <a:r>
              <a:rPr lang="en-US" altLang="pt-BR" b="1" dirty="0"/>
              <a:t> </a:t>
            </a:r>
            <a:r>
              <a:rPr lang="en-US" altLang="pt-BR" b="1" dirty="0" err="1"/>
              <a:t>não</a:t>
            </a:r>
            <a:r>
              <a:rPr lang="en-US" altLang="pt-BR" b="1" dirty="0"/>
              <a:t> </a:t>
            </a:r>
            <a:r>
              <a:rPr lang="en-US" altLang="pt-BR" b="1" dirty="0" err="1"/>
              <a:t>teria</a:t>
            </a:r>
            <a:r>
              <a:rPr lang="en-US" altLang="pt-BR" b="1" dirty="0"/>
              <a:t> </a:t>
            </a:r>
            <a:r>
              <a:rPr lang="en-US" altLang="pt-BR" b="1" dirty="0" err="1"/>
              <a:t>emprego</a:t>
            </a:r>
            <a:r>
              <a:rPr lang="en-US" altLang="pt-BR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600" b="1" dirty="0" err="1">
                <a:solidFill>
                  <a:srgbClr val="C00000"/>
                </a:solidFill>
              </a:rPr>
              <a:t>Isso</a:t>
            </a:r>
            <a:r>
              <a:rPr lang="en-US" altLang="pt-BR" sz="3600" b="1" dirty="0">
                <a:solidFill>
                  <a:srgbClr val="C00000"/>
                </a:solidFill>
              </a:rPr>
              <a:t> é </a:t>
            </a:r>
            <a:r>
              <a:rPr lang="en-US" altLang="pt-BR" sz="3600" b="1" dirty="0" err="1">
                <a:solidFill>
                  <a:srgbClr val="C00000"/>
                </a:solidFill>
              </a:rPr>
              <a:t>verdade</a:t>
            </a:r>
            <a:r>
              <a:rPr lang="en-US" altLang="pt-BR" sz="3600" b="1" dirty="0">
                <a:solidFill>
                  <a:srgbClr val="C00000"/>
                </a:solidFill>
              </a:rPr>
              <a:t>? </a:t>
            </a:r>
            <a:r>
              <a:rPr lang="en-US" altLang="pt-BR" sz="3600" b="1" dirty="0" err="1">
                <a:solidFill>
                  <a:srgbClr val="C00000"/>
                </a:solidFill>
              </a:rPr>
              <a:t>Explique</a:t>
            </a:r>
            <a:r>
              <a:rPr lang="en-US" altLang="pt-BR" sz="36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1D7FD5-7E9E-49DA-8068-DEA68012424F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4" name="Imagem 12">
            <a:extLst>
              <a:ext uri="{FF2B5EF4-FFF2-40B4-BE49-F238E27FC236}">
                <a16:creationId xmlns:a16="http://schemas.microsoft.com/office/drawing/2014/main" id="{8C6AA76E-E579-42EA-89CF-5EFDCD11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D792A-8847-4903-A049-813D852F525E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95761-75AE-42D4-89C3-8AE0822BB762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4EDC1-2A87-4498-B102-ADAF5DB62973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55EB44-AADC-4E83-AFA0-256902F54CDF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B56FE-789F-4C55-B55B-7F7954CEB008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24140-8C3F-485F-8912-46C0D9B4603F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4" name="Picture 9" descr="Logo-01.png">
            <a:extLst>
              <a:ext uri="{FF2B5EF4-FFF2-40B4-BE49-F238E27FC236}">
                <a16:creationId xmlns:a16="http://schemas.microsoft.com/office/drawing/2014/main" id="{3310084C-B66B-497E-AEB4-FD59117E7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Logo-08.png">
            <a:extLst>
              <a:ext uri="{FF2B5EF4-FFF2-40B4-BE49-F238E27FC236}">
                <a16:creationId xmlns:a16="http://schemas.microsoft.com/office/drawing/2014/main" id="{86F634C6-CA0A-40D3-BF86-A137B7E8E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3" descr="Logo-10.png">
            <a:extLst>
              <a:ext uri="{FF2B5EF4-FFF2-40B4-BE49-F238E27FC236}">
                <a16:creationId xmlns:a16="http://schemas.microsoft.com/office/drawing/2014/main" id="{8F5A0BC7-439D-42FC-B541-1C48BCAD5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6037F-F888-4EFC-8A93-221C31F4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874608"/>
            <a:ext cx="881463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200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Para que a fábrica funcione (Guararapes ou a Samsung), é necessário o patrão ou ele pode ser descartado sem prejuízo do funcionamento normal da fábrica?</a:t>
            </a:r>
            <a:endParaRPr lang="pt-BR" altLang="pt-BR" dirty="0"/>
          </a:p>
        </p:txBody>
      </p:sp>
      <p:pic>
        <p:nvPicPr>
          <p:cNvPr id="2" name="Picture 1" descr="PartraoOperario.png">
            <a:extLst>
              <a:ext uri="{FF2B5EF4-FFF2-40B4-BE49-F238E27FC236}">
                <a16:creationId xmlns:a16="http://schemas.microsoft.com/office/drawing/2014/main" id="{767A8CE9-20F4-4F83-A933-FF4A18725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3800475"/>
            <a:ext cx="516096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597D97-65E3-478F-BA4E-9C583ECDFCF2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087017C5-1268-440B-86F9-83D924D0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336A2-2666-41BE-B089-195B0D7B1457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11ED4F-1161-47CC-900A-CFE425C32C12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2209C-F34B-4853-BCDE-D14C0AE419D4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9A2F5-3C47-499E-B83A-0615E4B79D75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BE45F-4E41-4C31-8387-EA41D530EC32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20A42-1A5A-4B0B-94C7-A9A65AEC931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4" name="Picture 9" descr="Logo-01.png">
            <a:extLst>
              <a:ext uri="{FF2B5EF4-FFF2-40B4-BE49-F238E27FC236}">
                <a16:creationId xmlns:a16="http://schemas.microsoft.com/office/drawing/2014/main" id="{5494E6AD-11E7-4790-ABE5-6DDE58E71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-08.png">
            <a:extLst>
              <a:ext uri="{FF2B5EF4-FFF2-40B4-BE49-F238E27FC236}">
                <a16:creationId xmlns:a16="http://schemas.microsoft.com/office/drawing/2014/main" id="{2E6EFBF0-AC52-4664-9647-263DFEED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Logo-10.png">
            <a:extLst>
              <a:ext uri="{FF2B5EF4-FFF2-40B4-BE49-F238E27FC236}">
                <a16:creationId xmlns:a16="http://schemas.microsoft.com/office/drawing/2014/main" id="{DB7BB5A0-7688-4975-952A-CFF58664B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225681-C9CD-4EA8-80AC-61B2A0DF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16" y="1065213"/>
            <a:ext cx="81422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7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 DISTRIBUIÇÃO DA RIQUEZA PRODUZIDA NO BRASIL EM 2021</a:t>
            </a:r>
            <a:endParaRPr lang="pt-BR" altLang="pt-BR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ABDBF-1CBB-4F11-B4F8-90490616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2145907"/>
            <a:ext cx="8325139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/>
              <a:t>Esta é a forma que é distribuída a riqueza produzida na sociedade brasileira. Quem cria valor é o operário industrial na forma de mercadorias, os empresários (industrial, banqueiro, comerciante) ficam com 45%, o governo com 36% e os </a:t>
            </a:r>
            <a:r>
              <a:rPr lang="pt-BR" altLang="pt-BR" b="1" dirty="0">
                <a:solidFill>
                  <a:srgbClr val="FF0000"/>
                </a:solidFill>
              </a:rPr>
              <a:t>trabalhadores com 19%</a:t>
            </a:r>
            <a:r>
              <a:rPr lang="pt-BR" altLang="pt-BR" dirty="0"/>
              <a:t> da riqueza criada por eles.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5AE1FE-5585-4D91-A8B9-01D11D198B61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8" name="Imagem 12">
            <a:extLst>
              <a:ext uri="{FF2B5EF4-FFF2-40B4-BE49-F238E27FC236}">
                <a16:creationId xmlns:a16="http://schemas.microsoft.com/office/drawing/2014/main" id="{29D4E8DA-DA8B-45B8-98B9-75E7EC62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B93B3D-749E-5800-6DDC-85EBAA74E2D9}"/>
              </a:ext>
            </a:extLst>
          </p:cNvPr>
          <p:cNvSpPr txBox="1"/>
          <p:nvPr/>
        </p:nvSpPr>
        <p:spPr>
          <a:xfrm>
            <a:off x="997527" y="5687864"/>
            <a:ext cx="7082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0" u="none" strike="noStrike" baseline="0" dirty="0">
                <a:latin typeface="+mn-lt"/>
              </a:rPr>
              <a:t>Fonte</a:t>
            </a:r>
            <a:r>
              <a:rPr lang="pt-BR" sz="1400" b="0" i="0" u="none" strike="noStrike" baseline="0" dirty="0">
                <a:latin typeface="+mn-lt"/>
              </a:rPr>
              <a:t>: IBGE, Relatórios Anuais das 100 empresas consideradas, Exame e Valor Econômico. </a:t>
            </a:r>
            <a:r>
              <a:rPr lang="pt-BR" sz="1400" b="1" i="0" u="none" strike="noStrike" baseline="0" dirty="0">
                <a:latin typeface="+mn-lt"/>
              </a:rPr>
              <a:t>Elaboração: </a:t>
            </a:r>
            <a:r>
              <a:rPr lang="pt-BR" sz="1400" b="0" i="0" u="none" strike="noStrike" baseline="0" dirty="0">
                <a:latin typeface="+mn-lt"/>
              </a:rPr>
              <a:t>ILAESE</a:t>
            </a:r>
            <a:r>
              <a:rPr lang="pt-BR" sz="1200" b="0" i="0" u="none" strike="noStrike" baseline="0" dirty="0">
                <a:latin typeface="+mn-lt"/>
              </a:rPr>
              <a:t>.</a:t>
            </a:r>
            <a:endParaRPr lang="pt-B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B8E646-24B5-4BCB-B362-24F66393EC1C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A86C3-0221-4238-A2E1-99483DEB875B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FB140B-1ED2-496C-8E2E-D0A73FAA7BEF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B04B8-077B-40FF-9434-0CC3B4E02A62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C8240-41C1-42B8-82D3-196393A304E3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A3DE11-C183-4597-A3F1-25243DD569C6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60" name="Picture 9" descr="Logo-01.png">
            <a:extLst>
              <a:ext uri="{FF2B5EF4-FFF2-40B4-BE49-F238E27FC236}">
                <a16:creationId xmlns:a16="http://schemas.microsoft.com/office/drawing/2014/main" id="{290BCC15-ACD4-4B87-AA61-AB1FD828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Logo-08.png">
            <a:extLst>
              <a:ext uri="{FF2B5EF4-FFF2-40B4-BE49-F238E27FC236}">
                <a16:creationId xmlns:a16="http://schemas.microsoft.com/office/drawing/2014/main" id="{790579E4-B2C3-4118-8E30-56947AD42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Logo-10.png">
            <a:extLst>
              <a:ext uri="{FF2B5EF4-FFF2-40B4-BE49-F238E27FC236}">
                <a16:creationId xmlns:a16="http://schemas.microsoft.com/office/drawing/2014/main" id="{7FA95E08-B9DF-42B1-9710-2E6C930AE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5">
            <a:extLst>
              <a:ext uri="{FF2B5EF4-FFF2-40B4-BE49-F238E27FC236}">
                <a16:creationId xmlns:a16="http://schemas.microsoft.com/office/drawing/2014/main" id="{46CE3396-20EB-44EF-B192-FBBA7C56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163887"/>
            <a:ext cx="893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DOMÍNIO DO BRASIL PELO IMPERIALISMO</a:t>
            </a:r>
            <a:endParaRPr lang="pt-BR" altLang="pt-BR" sz="2800" dirty="0"/>
          </a:p>
        </p:txBody>
      </p:sp>
      <p:sp>
        <p:nvSpPr>
          <p:cNvPr id="23565" name="TextBox 16">
            <a:extLst>
              <a:ext uri="{FF2B5EF4-FFF2-40B4-BE49-F238E27FC236}">
                <a16:creationId xmlns:a16="http://schemas.microsoft.com/office/drawing/2014/main" id="{DE2E915F-354B-46E0-B9E4-60B62D69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884450"/>
            <a:ext cx="229101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Além da exploração dos trabalhadores, o Brasil, por ser um país semicolonial, sofre a exploração dos países imperialistas.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Só durante os mandatos do PT foram enviados U$ 293 bilhões de dólares de remessas de lucros aos países ricos.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Apenas nos 3 anos de governo Bolsonaro, entre 2019 e 2021 foram enviados U$ 115 bilhões de dólares de remessas de lucros ao estrangeiro.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26A153B-75FD-40F8-9616-5C026ED8D233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6" name="Imagem 12">
            <a:extLst>
              <a:ext uri="{FF2B5EF4-FFF2-40B4-BE49-F238E27FC236}">
                <a16:creationId xmlns:a16="http://schemas.microsoft.com/office/drawing/2014/main" id="{8DC7C069-76A6-4631-9E0D-B43643C8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8169DC3-6F72-4826-9A03-67D5E985B7F0}"/>
              </a:ext>
            </a:extLst>
          </p:cNvPr>
          <p:cNvSpPr/>
          <p:nvPr/>
        </p:nvSpPr>
        <p:spPr>
          <a:xfrm>
            <a:off x="2398744" y="6157198"/>
            <a:ext cx="6587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Fonte: Banco Central do Brasil, elaboração ILAESE</a:t>
            </a:r>
            <a:endParaRPr lang="pt-BR" sz="1000" dirty="0"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E6ACA96-650D-840B-FD47-905E94FDA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89565"/>
              </p:ext>
            </p:extLst>
          </p:nvPr>
        </p:nvGraphicFramePr>
        <p:xfrm>
          <a:off x="2398744" y="1628776"/>
          <a:ext cx="6329620" cy="473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9346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D7BE-67AE-4274-A122-041AE7AD843A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3C737-C125-44A4-82E4-6391A9246327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A1B75-BF56-40D5-BFD1-C6DAF55D99B1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6E249-748C-450F-8A8C-C9894C361DA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1732B-F3E0-4922-AF21-1A883BB97DFA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134C3-D20F-4D35-A7FD-7B4A1149EE9C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9" name="Picture 9" descr="Logo-01.png">
            <a:extLst>
              <a:ext uri="{FF2B5EF4-FFF2-40B4-BE49-F238E27FC236}">
                <a16:creationId xmlns:a16="http://schemas.microsoft.com/office/drawing/2014/main" id="{ACE1E9C6-6F69-44E2-AFAE-FD71E36D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Logo-08.png">
            <a:extLst>
              <a:ext uri="{FF2B5EF4-FFF2-40B4-BE49-F238E27FC236}">
                <a16:creationId xmlns:a16="http://schemas.microsoft.com/office/drawing/2014/main" id="{7D0555CC-9714-4773-9E97-E171E25A5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Logo-10.png">
            <a:extLst>
              <a:ext uri="{FF2B5EF4-FFF2-40B4-BE49-F238E27FC236}">
                <a16:creationId xmlns:a16="http://schemas.microsoft.com/office/drawing/2014/main" id="{B1F4A913-DE55-4B18-BF3D-1C0A24777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34E9A2-FDC0-41C7-9C82-107B9096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87425"/>
            <a:ext cx="91217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/>
              <a:t>A maioria dos Investimentos Diretos Estrangeiros (IED) foram em fusões e aquisições de empresas no Brasil que triplicou nos governos petistas.  </a:t>
            </a:r>
          </a:p>
        </p:txBody>
      </p:sp>
      <p:sp>
        <p:nvSpPr>
          <p:cNvPr id="30735" name="Retângulo 1">
            <a:extLst>
              <a:ext uri="{FF2B5EF4-FFF2-40B4-BE49-F238E27FC236}">
                <a16:creationId xmlns:a16="http://schemas.microsoft.com/office/drawing/2014/main" id="{ACB49343-DD31-4996-A812-DB5167D3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84" y="6063264"/>
            <a:ext cx="8334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2000" dirty="0"/>
              <a:t>Fonte: Relatório da PWC de 2015 sobre Fusões e Aquisições</a:t>
            </a:r>
            <a:endParaRPr lang="pt-BR" altLang="pt-BR" sz="5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CFC6D3-4F21-4602-ABA7-83DF614729D2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AC66A40-19AD-4BC5-963F-380537AD5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2397819"/>
            <a:ext cx="8894253" cy="3665446"/>
          </a:xfrm>
          <a:prstGeom prst="rect">
            <a:avLst/>
          </a:prstGeom>
        </p:spPr>
      </p:pic>
      <p:pic>
        <p:nvPicPr>
          <p:cNvPr id="15" name="Imagem 12">
            <a:extLst>
              <a:ext uri="{FF2B5EF4-FFF2-40B4-BE49-F238E27FC236}">
                <a16:creationId xmlns:a16="http://schemas.microsoft.com/office/drawing/2014/main" id="{7C26EF7A-349F-4C9C-A508-353AB809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o2.png">
            <a:extLst>
              <a:ext uri="{FF2B5EF4-FFF2-40B4-BE49-F238E27FC236}">
                <a16:creationId xmlns:a16="http://schemas.microsoft.com/office/drawing/2014/main" id="{B7E64447-8219-4B9A-BD8E-9146B231A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35" y="3005265"/>
            <a:ext cx="742267" cy="19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0D7BE-67AE-4274-A122-041AE7AD843A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3C737-C125-44A4-82E4-6391A9246327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A1B75-BF56-40D5-BFD1-C6DAF55D99B1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6E249-748C-450F-8A8C-C9894C361DA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1732B-F3E0-4922-AF21-1A883BB97DFA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134C3-D20F-4D35-A7FD-7B4A1149EE9C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9" name="Picture 9" descr="Logo-01.png">
            <a:extLst>
              <a:ext uri="{FF2B5EF4-FFF2-40B4-BE49-F238E27FC236}">
                <a16:creationId xmlns:a16="http://schemas.microsoft.com/office/drawing/2014/main" id="{ACE1E9C6-6F69-44E2-AFAE-FD71E36DC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Logo-08.png">
            <a:extLst>
              <a:ext uri="{FF2B5EF4-FFF2-40B4-BE49-F238E27FC236}">
                <a16:creationId xmlns:a16="http://schemas.microsoft.com/office/drawing/2014/main" id="{7D0555CC-9714-4773-9E97-E171E25A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Logo-10.png">
            <a:extLst>
              <a:ext uri="{FF2B5EF4-FFF2-40B4-BE49-F238E27FC236}">
                <a16:creationId xmlns:a16="http://schemas.microsoft.com/office/drawing/2014/main" id="{B1F4A913-DE55-4B18-BF3D-1C0A24777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34E9A2-FDC0-41C7-9C82-107B9096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3" y="1276677"/>
            <a:ext cx="8825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DOMÍNIO DO BRASIL PELO IMPERIALISMO</a:t>
            </a:r>
            <a:endParaRPr lang="pt-BR" altLang="pt-BR" sz="2800" dirty="0"/>
          </a:p>
        </p:txBody>
      </p:sp>
      <p:sp>
        <p:nvSpPr>
          <p:cNvPr id="30735" name="Retângulo 1">
            <a:extLst>
              <a:ext uri="{FF2B5EF4-FFF2-40B4-BE49-F238E27FC236}">
                <a16:creationId xmlns:a16="http://schemas.microsoft.com/office/drawing/2014/main" id="{ACB49343-DD31-4996-A812-DB5167D3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10" y="5065846"/>
            <a:ext cx="6119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600" dirty="0"/>
              <a:t>Fonte: Revista Exame Maiores e Melhores 2020. Elaboração ILAESE. </a:t>
            </a:r>
            <a:endParaRPr lang="pt-BR" altLang="pt-BR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Brasil.png">
            <a:extLst>
              <a:ext uri="{FF2B5EF4-FFF2-40B4-BE49-F238E27FC236}">
                <a16:creationId xmlns:a16="http://schemas.microsoft.com/office/drawing/2014/main" id="{7DF61C4D-E472-473C-80E8-922022C9B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64" y="2101600"/>
            <a:ext cx="1491962" cy="152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ao1.png">
            <a:extLst>
              <a:ext uri="{FF2B5EF4-FFF2-40B4-BE49-F238E27FC236}">
                <a16:creationId xmlns:a16="http://schemas.microsoft.com/office/drawing/2014/main" id="{0C275C4C-67A3-492C-9C85-E3CB15E9E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72" y="2864310"/>
            <a:ext cx="1000951" cy="23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CFC6D3-4F21-4602-ABA7-83DF614729D2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9" name="Imagem 12">
            <a:extLst>
              <a:ext uri="{FF2B5EF4-FFF2-40B4-BE49-F238E27FC236}">
                <a16:creationId xmlns:a16="http://schemas.microsoft.com/office/drawing/2014/main" id="{3DADA407-5DD2-4200-BED4-02123F9B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D6B94C32-7DE8-9AAC-D06C-C9A6F5F5443D}"/>
              </a:ext>
            </a:extLst>
          </p:cNvPr>
          <p:cNvSpPr txBox="1"/>
          <p:nvPr/>
        </p:nvSpPr>
        <p:spPr>
          <a:xfrm>
            <a:off x="152096" y="2330496"/>
            <a:ext cx="6462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Origem do capital das 200 maiores empresas do Brasil, 2020 </a:t>
            </a:r>
            <a:endParaRPr lang="pt-BR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D50AB13-27CC-2CE0-75D4-46E8DCFE9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17060"/>
              </p:ext>
            </p:extLst>
          </p:nvPr>
        </p:nvGraphicFramePr>
        <p:xfrm>
          <a:off x="323612" y="2994738"/>
          <a:ext cx="6119812" cy="1877362"/>
        </p:xfrm>
        <a:graphic>
          <a:graphicData uri="http://schemas.openxmlformats.org/drawingml/2006/table">
            <a:tbl>
              <a:tblPr firstRow="1" firstCol="1" bandRow="1"/>
              <a:tblGrid>
                <a:gridCol w="3127588">
                  <a:extLst>
                    <a:ext uri="{9D8B030D-6E8A-4147-A177-3AD203B41FA5}">
                      <a16:colId xmlns:a16="http://schemas.microsoft.com/office/drawing/2014/main" val="2926577209"/>
                    </a:ext>
                  </a:extLst>
                </a:gridCol>
                <a:gridCol w="1613664">
                  <a:extLst>
                    <a:ext uri="{9D8B030D-6E8A-4147-A177-3AD203B41FA5}">
                      <a16:colId xmlns:a16="http://schemas.microsoft.com/office/drawing/2014/main" val="2623171079"/>
                    </a:ext>
                  </a:extLst>
                </a:gridCol>
                <a:gridCol w="1378560">
                  <a:extLst>
                    <a:ext uri="{9D8B030D-6E8A-4147-A177-3AD203B41FA5}">
                      <a16:colId xmlns:a16="http://schemas.microsoft.com/office/drawing/2014/main" val="2630753462"/>
                    </a:ext>
                  </a:extLst>
                </a:gridCol>
              </a:tblGrid>
              <a:tr h="57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capital 100% nacional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 empresas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798489"/>
                  </a:ext>
                </a:extLst>
              </a:tr>
              <a:tr h="57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Capital 100% Estrangeiro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 empresas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36646"/>
                  </a:ext>
                </a:extLst>
              </a:tr>
              <a:tr h="727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Capital nacional associado com capital estrangeiro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 empresas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654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o2.png">
            <a:extLst>
              <a:ext uri="{FF2B5EF4-FFF2-40B4-BE49-F238E27FC236}">
                <a16:creationId xmlns:a16="http://schemas.microsoft.com/office/drawing/2014/main" id="{B7E64447-8219-4B9A-BD8E-9146B231A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35" y="3005265"/>
            <a:ext cx="742267" cy="19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0D7BE-67AE-4274-A122-041AE7AD843A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3C737-C125-44A4-82E4-6391A9246327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A1B75-BF56-40D5-BFD1-C6DAF55D99B1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6E249-748C-450F-8A8C-C9894C361DA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1732B-F3E0-4922-AF21-1A883BB97DFA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134C3-D20F-4D35-A7FD-7B4A1149EE9C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9" name="Picture 9" descr="Logo-01.png">
            <a:extLst>
              <a:ext uri="{FF2B5EF4-FFF2-40B4-BE49-F238E27FC236}">
                <a16:creationId xmlns:a16="http://schemas.microsoft.com/office/drawing/2014/main" id="{ACE1E9C6-6F69-44E2-AFAE-FD71E36DC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Logo-08.png">
            <a:extLst>
              <a:ext uri="{FF2B5EF4-FFF2-40B4-BE49-F238E27FC236}">
                <a16:creationId xmlns:a16="http://schemas.microsoft.com/office/drawing/2014/main" id="{7D0555CC-9714-4773-9E97-E171E25A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Logo-10.png">
            <a:extLst>
              <a:ext uri="{FF2B5EF4-FFF2-40B4-BE49-F238E27FC236}">
                <a16:creationId xmlns:a16="http://schemas.microsoft.com/office/drawing/2014/main" id="{B1F4A913-DE55-4B18-BF3D-1C0A24777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34E9A2-FDC0-41C7-9C82-107B9096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276181"/>
            <a:ext cx="8817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DOMÍNIO DO BRASIL PELO IMPERIALISMO</a:t>
            </a:r>
            <a:endParaRPr lang="pt-BR" altLang="pt-BR" sz="2800" dirty="0"/>
          </a:p>
        </p:txBody>
      </p:sp>
      <p:sp>
        <p:nvSpPr>
          <p:cNvPr id="30735" name="Retângulo 1">
            <a:extLst>
              <a:ext uri="{FF2B5EF4-FFF2-40B4-BE49-F238E27FC236}">
                <a16:creationId xmlns:a16="http://schemas.microsoft.com/office/drawing/2014/main" id="{ACB49343-DD31-4996-A812-DB5167D3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7" y="6040023"/>
            <a:ext cx="8749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sz="1400" dirty="0"/>
              <a:t>Análise dos acionistas em </a:t>
            </a:r>
            <a:r>
              <a:rPr lang="pt-BR" sz="1400" u="sng" dirty="0">
                <a:hlinkClick r:id="rId6"/>
              </a:rPr>
              <a:t>http://www.econoinfo.com.br/governanca-corporativa/posicao-acionaria?codigoCVM=19348</a:t>
            </a:r>
            <a:endParaRPr lang="pt-BR" sz="1400" dirty="0"/>
          </a:p>
        </p:txBody>
      </p:sp>
      <p:pic>
        <p:nvPicPr>
          <p:cNvPr id="2" name="Picture 1" descr="Brasil.png">
            <a:extLst>
              <a:ext uri="{FF2B5EF4-FFF2-40B4-BE49-F238E27FC236}">
                <a16:creationId xmlns:a16="http://schemas.microsoft.com/office/drawing/2014/main" id="{7DF61C4D-E472-473C-80E8-922022C9B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28" y="2101600"/>
            <a:ext cx="1491962" cy="152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ao1.png">
            <a:extLst>
              <a:ext uri="{FF2B5EF4-FFF2-40B4-BE49-F238E27FC236}">
                <a16:creationId xmlns:a16="http://schemas.microsoft.com/office/drawing/2014/main" id="{0C275C4C-67A3-492C-9C85-E3CB15E9E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2" y="2864310"/>
            <a:ext cx="1000951" cy="23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CFC6D3-4F21-4602-ABA7-83DF614729D2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81CE82-8472-4F50-9679-9B9234284703}"/>
              </a:ext>
            </a:extLst>
          </p:cNvPr>
          <p:cNvSpPr txBox="1"/>
          <p:nvPr/>
        </p:nvSpPr>
        <p:spPr>
          <a:xfrm>
            <a:off x="403984" y="3005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4B62CC5-DD01-48A6-A097-1756843D761A}"/>
              </a:ext>
            </a:extLst>
          </p:cNvPr>
          <p:cNvSpPr txBox="1"/>
          <p:nvPr/>
        </p:nvSpPr>
        <p:spPr>
          <a:xfrm>
            <a:off x="289507" y="1871748"/>
            <a:ext cx="60784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controle do capital internacional vem se aprofundando dentro das chamadas “empresas nacionais”. Os grandes bancos internacionais e fundos de investimento estrangeiros dominam 57% do sistema financeiro brasileiro. Mais da metade das ações do Itaú/Unibanco são vendidas nas bolsas de valores, com grande peso de acionistas estrangeiros. O Bradesco tem 23% de acionistas estrangeiros e o Banco do Brasil vendeu 30% das suas ações em bolsas de valores.</a:t>
            </a:r>
          </a:p>
          <a:p>
            <a:endParaRPr lang="pt-BR" sz="2000" dirty="0"/>
          </a:p>
          <a:p>
            <a:r>
              <a:rPr lang="pt-BR" sz="2000" dirty="0"/>
              <a:t>As multinacionais dominam 70% do agronegócio e até a Petrobrás tem 45% das suas ações em mãos de grandes bancos estrangeiros.</a:t>
            </a:r>
            <a:endParaRPr lang="pt-BR" dirty="0"/>
          </a:p>
        </p:txBody>
      </p:sp>
      <p:pic>
        <p:nvPicPr>
          <p:cNvPr id="19" name="Imagem 12">
            <a:extLst>
              <a:ext uri="{FF2B5EF4-FFF2-40B4-BE49-F238E27FC236}">
                <a16:creationId xmlns:a16="http://schemas.microsoft.com/office/drawing/2014/main" id="{59CDE173-D8AF-46C6-BD0A-56AD2918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scravidao.png">
            <a:extLst>
              <a:ext uri="{FF2B5EF4-FFF2-40B4-BE49-F238E27FC236}">
                <a16:creationId xmlns:a16="http://schemas.microsoft.com/office/drawing/2014/main" id="{2A142EDD-F282-4392-8AA2-CD297D9E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39" y="1684868"/>
            <a:ext cx="2874912" cy="38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3E1D32-0D44-4243-9728-27FC78D06DF6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3B056-A7F3-4615-9122-A9A62D202307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716A-278C-4F5D-9268-EA714EC53082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E2DC1-0C3B-48FE-A3B7-1362A60FC5C7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C9B56-15AC-4349-95EF-169DE528E0B7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27D7C-FAE5-40AF-9149-71C8ACAC994A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3" name="Picture 9" descr="Logo-01.png">
            <a:extLst>
              <a:ext uri="{FF2B5EF4-FFF2-40B4-BE49-F238E27FC236}">
                <a16:creationId xmlns:a16="http://schemas.microsoft.com/office/drawing/2014/main" id="{0C5DF7D2-0285-44BE-80B5-C1C0597CA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Logo-08.png">
            <a:extLst>
              <a:ext uri="{FF2B5EF4-FFF2-40B4-BE49-F238E27FC236}">
                <a16:creationId xmlns:a16="http://schemas.microsoft.com/office/drawing/2014/main" id="{1F4EC3A5-A970-41E1-8164-FF91A463E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 descr="Logo-10.png">
            <a:extLst>
              <a:ext uri="{FF2B5EF4-FFF2-40B4-BE49-F238E27FC236}">
                <a16:creationId xmlns:a16="http://schemas.microsoft.com/office/drawing/2014/main" id="{216E7737-C396-4D97-B570-A02B8279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Box 15">
            <a:extLst>
              <a:ext uri="{FF2B5EF4-FFF2-40B4-BE49-F238E27FC236}">
                <a16:creationId xmlns:a16="http://schemas.microsoft.com/office/drawing/2014/main" id="{B16145C4-A9A5-453A-A372-773C7FC7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130830"/>
            <a:ext cx="8091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SOMOS OS “ESCRAVOS MODERNOS”</a:t>
            </a:r>
            <a:endParaRPr lang="pt-BR" altLang="pt-BR" sz="3000" dirty="0"/>
          </a:p>
        </p:txBody>
      </p:sp>
      <p:sp>
        <p:nvSpPr>
          <p:cNvPr id="31758" name="TextBox 16">
            <a:extLst>
              <a:ext uri="{FF2B5EF4-FFF2-40B4-BE49-F238E27FC236}">
                <a16:creationId xmlns:a16="http://schemas.microsoft.com/office/drawing/2014/main" id="{998A7141-0F04-425C-AC98-E4FFCDF6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44" y="1643063"/>
            <a:ext cx="537836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b="1" dirty="0"/>
              <a:t>Na escravidão o senhor era dono do trabalhador e do resultado do seu trabalho. O proletário não é mais propriedade do “senhor”, mas o seu trabalho continua sendo roubado  embora não tenha consciência disso.</a:t>
            </a:r>
          </a:p>
          <a:p>
            <a:pPr eaLnBrk="1" hangingPunct="1">
              <a:spcBef>
                <a:spcPct val="0"/>
              </a:spcBef>
            </a:pPr>
            <a:endParaRPr lang="pt-BR" altLang="pt-BR" sz="1600" b="1" dirty="0"/>
          </a:p>
          <a:p>
            <a:pPr eaLnBrk="1" hangingPunct="1">
              <a:spcBef>
                <a:spcPct val="0"/>
              </a:spcBef>
            </a:pPr>
            <a:r>
              <a:rPr lang="pt-BR" altLang="pt-BR" sz="2000" b="1" dirty="0"/>
              <a:t>Ele pensa que seu salário está pagando toda sua jornada, mas não está. </a:t>
            </a:r>
            <a:r>
              <a:rPr lang="pt-BR" altLang="pt-BR" sz="2000" b="1" dirty="0">
                <a:solidFill>
                  <a:srgbClr val="FF0000"/>
                </a:solidFill>
              </a:rPr>
              <a:t>O SALÁRIO APENAS COBRE O CUSTO DA FORÇA DE TRABALHO</a:t>
            </a:r>
            <a:r>
              <a:rPr lang="pt-BR" altLang="pt-BR" sz="2000" b="1" dirty="0"/>
              <a:t>, ou seja, os gastos que o trabalhador tem para se manter e manter a sua família (e nem sempre o salário dá para isso)</a:t>
            </a:r>
          </a:p>
          <a:p>
            <a:pPr eaLnBrk="1" hangingPunct="1">
              <a:spcBef>
                <a:spcPct val="0"/>
              </a:spcBef>
            </a:pPr>
            <a:endParaRPr lang="pt-BR" altLang="pt-BR" sz="16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5FA2E5-B315-4117-ACA0-FE2669815F3A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7" name="Imagem 12">
            <a:extLst>
              <a:ext uri="{FF2B5EF4-FFF2-40B4-BE49-F238E27FC236}">
                <a16:creationId xmlns:a16="http://schemas.microsoft.com/office/drawing/2014/main" id="{6FD3A670-C2B1-4D57-B7E3-21CEAAF4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D1D2CD-178D-4B01-ACE3-21C62A6532B6}"/>
              </a:ext>
            </a:extLst>
          </p:cNvPr>
          <p:cNvSpPr txBox="1"/>
          <p:nvPr/>
        </p:nvSpPr>
        <p:spPr>
          <a:xfrm>
            <a:off x="336550" y="5599579"/>
            <a:ext cx="83724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000" b="1" dirty="0"/>
              <a:t>Todo o resto da riqueza produzida pela mão do operário é apropriado pelo capitalista. A exploração capitalista é mascarada sob a forma do </a:t>
            </a:r>
            <a:r>
              <a:rPr lang="ja-JP" altLang="pt-BR" sz="2000" b="1" dirty="0"/>
              <a:t>“</a:t>
            </a:r>
            <a:r>
              <a:rPr lang="pt-BR" altLang="pt-BR" sz="2000" b="1" dirty="0"/>
              <a:t>livre contrato entre partes iguais</a:t>
            </a:r>
            <a:r>
              <a:rPr lang="ja-JP" altLang="pt-BR" sz="2000" b="1" dirty="0"/>
              <a:t>”</a:t>
            </a:r>
            <a:r>
              <a:rPr lang="pt-BR" altLang="pt-BR" sz="2000" b="1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EF940C-CD5A-4B70-B491-8B32004E9F3E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9C7B3-17BB-4EA4-9BEE-66A390D45E74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596C4-67AF-4BFD-9A24-3D0627004C95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A4838-6868-48C3-9A12-445D48B1148E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5AC65-F63F-4187-9878-40C09C550455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87210-9C3D-4B3B-BC75-A90BC2907A87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00" name="Picture 9" descr="Logo-01.png">
            <a:extLst>
              <a:ext uri="{FF2B5EF4-FFF2-40B4-BE49-F238E27FC236}">
                <a16:creationId xmlns:a16="http://schemas.microsoft.com/office/drawing/2014/main" id="{355FF937-AD4F-4896-B1E1-375FDDD6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 descr="Logo-08.png">
            <a:extLst>
              <a:ext uri="{FF2B5EF4-FFF2-40B4-BE49-F238E27FC236}">
                <a16:creationId xmlns:a16="http://schemas.microsoft.com/office/drawing/2014/main" id="{1D44AFAF-D841-4E00-9C5C-42BF3A320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3" descr="Logo-10.png">
            <a:extLst>
              <a:ext uri="{FF2B5EF4-FFF2-40B4-BE49-F238E27FC236}">
                <a16:creationId xmlns:a16="http://schemas.microsoft.com/office/drawing/2014/main" id="{477933CA-DB50-4164-B3A5-6AC6C7420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D4BF87-972C-4604-BA0E-40F26583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83677"/>
            <a:ext cx="9039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QUAIS SÃO AS CLASSES SOCIAIS FUNDAMENTAIS NA NOSSA SOCIEDADE?</a:t>
            </a:r>
            <a:endParaRPr lang="pt-BR" altLang="pt-BR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9BFB8F-524E-4A86-863F-02D946BD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29" y="2533898"/>
            <a:ext cx="506529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u="sng" dirty="0">
                <a:solidFill>
                  <a:srgbClr val="FF0000"/>
                </a:solidFill>
              </a:rPr>
              <a:t>Burguesia: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pt-BR" sz="2800" i="1" dirty="0"/>
              <a:t>“</a:t>
            </a:r>
            <a:r>
              <a:rPr lang="pt-BR" altLang="pt-BR" sz="2800" b="1" i="1" dirty="0"/>
              <a:t>Por burguesia entende-se a classe dos capitalistas modernos, proprietários dos meios de produção social que empregam o trabalho assalariado</a:t>
            </a:r>
            <a:r>
              <a:rPr lang="ja-JP" altLang="pt-BR" sz="2800" b="1" i="1" dirty="0"/>
              <a:t>”</a:t>
            </a:r>
            <a:r>
              <a:rPr lang="pt-BR" altLang="pt-BR" sz="28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+mn-lt"/>
              </a:rPr>
              <a:t>(nota de Engels no Manifesto Comunista)</a:t>
            </a:r>
            <a:r>
              <a:rPr lang="ja-JP" altLang="pt-BR" sz="1800" dirty="0">
                <a:latin typeface="+mn-lt"/>
              </a:rPr>
              <a:t>”</a:t>
            </a:r>
            <a:r>
              <a:rPr lang="pt-BR" altLang="pt-BR" sz="1800" dirty="0">
                <a:latin typeface="+mn-lt"/>
              </a:rPr>
              <a:t>. Burguês vem da palavra </a:t>
            </a:r>
            <a:r>
              <a:rPr lang="ja-JP" altLang="pt-BR" sz="1800" dirty="0">
                <a:latin typeface="+mn-lt"/>
              </a:rPr>
              <a:t>“</a:t>
            </a:r>
            <a:r>
              <a:rPr lang="pt-BR" altLang="pt-BR" sz="1800" dirty="0">
                <a:latin typeface="+mn-lt"/>
              </a:rPr>
              <a:t>burgos</a:t>
            </a:r>
            <a:r>
              <a:rPr lang="ja-JP" altLang="pt-BR" sz="1800" dirty="0">
                <a:latin typeface="+mn-lt"/>
              </a:rPr>
              <a:t>”</a:t>
            </a:r>
            <a:r>
              <a:rPr lang="pt-BR" altLang="pt-BR" sz="1800" dirty="0">
                <a:latin typeface="+mn-lt"/>
              </a:rPr>
              <a:t>, que eram as primeiras cidades na idade média.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E12B0-6CAD-41E0-B8BE-CF53A580D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86513"/>
            <a:ext cx="29527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A2981B3-2F11-455D-8442-832EC80E96E4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8" name="Imagem 12">
            <a:extLst>
              <a:ext uri="{FF2B5EF4-FFF2-40B4-BE49-F238E27FC236}">
                <a16:creationId xmlns:a16="http://schemas.microsoft.com/office/drawing/2014/main" id="{5C2559D1-FCEE-42EC-B050-2F7E3D01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C6F6AB-6EFB-445F-BA24-F512B72E6595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31C9D-9199-4960-903A-F45306E088F5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60B90-CDA4-470E-8D72-45AADA148AE5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16F43-1A5E-4392-8134-62AB8BDAF69E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1AE40-32DE-44D0-8962-3FE0618F9F76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CEA96E-58BC-4673-8978-50046DED89C6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52" name="Picture 9" descr="Logo-01.png">
            <a:extLst>
              <a:ext uri="{FF2B5EF4-FFF2-40B4-BE49-F238E27FC236}">
                <a16:creationId xmlns:a16="http://schemas.microsoft.com/office/drawing/2014/main" id="{1F5E0353-BA0B-4326-9C27-268444A69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Logo-08.png">
            <a:extLst>
              <a:ext uri="{FF2B5EF4-FFF2-40B4-BE49-F238E27FC236}">
                <a16:creationId xmlns:a16="http://schemas.microsoft.com/office/drawing/2014/main" id="{046E3FA8-74EE-4E8E-B2C2-139151921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Logo-10.png">
            <a:extLst>
              <a:ext uri="{FF2B5EF4-FFF2-40B4-BE49-F238E27FC236}">
                <a16:creationId xmlns:a16="http://schemas.microsoft.com/office/drawing/2014/main" id="{194CD722-BF24-482E-ACEC-8857AB74F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FC782-AF02-4940-934C-29651BF4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16" y="2075406"/>
            <a:ext cx="44354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4000" b="1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RESUMINDO O QUE DISCUTIMOS NA PALESTRA ANTERIOR.</a:t>
            </a:r>
          </a:p>
        </p:txBody>
      </p:sp>
      <p:pic>
        <p:nvPicPr>
          <p:cNvPr id="19" name="Picture 18" descr="ProduçãoMundial.png">
            <a:extLst>
              <a:ext uri="{FF2B5EF4-FFF2-40B4-BE49-F238E27FC236}">
                <a16:creationId xmlns:a16="http://schemas.microsoft.com/office/drawing/2014/main" id="{43290562-FD63-4551-8912-EA65862E1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334585"/>
            <a:ext cx="33432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5A42B9-9777-4E6C-8BFF-1B0D23C1246A}"/>
              </a:ext>
            </a:extLst>
          </p:cNvPr>
          <p:cNvSpPr txBox="1"/>
          <p:nvPr/>
        </p:nvSpPr>
        <p:spPr>
          <a:xfrm>
            <a:off x="1346200" y="475444"/>
            <a:ext cx="396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AFF39AA2-0140-4F93-A74B-E7673C61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6C569A-4750-4AA4-9472-A3183C899607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A64E9-36BE-4B27-B5DF-97D37EC2501A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7FA44-E93D-4EFE-8BB4-728C95828851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34DA55-6348-4EF2-A540-4A6319876934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AD01B5-2924-4E9D-8B53-94254D363F2F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8FCBF-6C40-4D67-A53D-7D587863B252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24" name="Picture 9" descr="Logo-01.png">
            <a:extLst>
              <a:ext uri="{FF2B5EF4-FFF2-40B4-BE49-F238E27FC236}">
                <a16:creationId xmlns:a16="http://schemas.microsoft.com/office/drawing/2014/main" id="{FF71514A-4828-4F63-A4EE-60A4BB75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Logo-08.png">
            <a:extLst>
              <a:ext uri="{FF2B5EF4-FFF2-40B4-BE49-F238E27FC236}">
                <a16:creationId xmlns:a16="http://schemas.microsoft.com/office/drawing/2014/main" id="{23319BF1-05FF-4C9C-AEB6-F7E85788E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-53995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3" descr="Logo-10.png">
            <a:extLst>
              <a:ext uri="{FF2B5EF4-FFF2-40B4-BE49-F238E27FC236}">
                <a16:creationId xmlns:a16="http://schemas.microsoft.com/office/drawing/2014/main" id="{3C59AA4F-5C61-45A0-A00E-167D3773A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F8404-9956-4578-BC64-9D5198A5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75" y="944210"/>
            <a:ext cx="549612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               </a:t>
            </a:r>
            <a:r>
              <a:rPr lang="pt-BR" altLang="pt-BR" sz="2400" b="1" u="sng" dirty="0">
                <a:solidFill>
                  <a:srgbClr val="FF0000"/>
                </a:solidFill>
              </a:rPr>
              <a:t>  </a:t>
            </a:r>
            <a:r>
              <a:rPr lang="pt-BR" altLang="pt-BR" sz="2800" b="1" u="sng" dirty="0">
                <a:solidFill>
                  <a:srgbClr val="FF0000"/>
                </a:solidFill>
              </a:rPr>
              <a:t>Proletariado: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pt-BR" sz="2400" i="1" dirty="0"/>
              <a:t>“</a:t>
            </a:r>
            <a:r>
              <a:rPr lang="pt-BR" altLang="pt-BR" sz="2400" b="1" i="1" dirty="0"/>
              <a:t>Por proletários entende-se a classe dos trabalhadores assalariados modernos que, privados de meios de produção próprios, se veem obrigados a vender sua força de trabalho</a:t>
            </a:r>
            <a:r>
              <a:rPr lang="pt-BR" altLang="pt-BR" sz="2400" dirty="0"/>
              <a:t>.</a:t>
            </a:r>
            <a:r>
              <a:rPr lang="ja-JP" altLang="pt-BR" sz="2400" dirty="0"/>
              <a:t>”</a:t>
            </a:r>
            <a:r>
              <a:rPr lang="pt-BR" altLang="pt-BR" sz="2400" dirty="0"/>
              <a:t> (idem).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Os proletários são todos os trabalhadores assalariados.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Origem do nome </a:t>
            </a:r>
            <a:r>
              <a:rPr lang="ja-JP" altLang="pt-BR" sz="2000" dirty="0"/>
              <a:t>“</a:t>
            </a:r>
            <a:r>
              <a:rPr lang="pt-BR" altLang="pt-BR" sz="2000" dirty="0"/>
              <a:t>proletariado</a:t>
            </a:r>
            <a:r>
              <a:rPr lang="ja-JP" altLang="pt-BR" sz="2000" dirty="0"/>
              <a:t>”</a:t>
            </a:r>
            <a:r>
              <a:rPr lang="pt-BR" altLang="pt-BR" sz="2000" dirty="0"/>
              <a:t>: é um termo que vem do latim, quer dizer </a:t>
            </a:r>
            <a:r>
              <a:rPr lang="ja-JP" altLang="pt-BR" sz="2000" dirty="0"/>
              <a:t>“</a:t>
            </a:r>
            <a:r>
              <a:rPr lang="pt-BR" altLang="pt-BR" sz="2000" dirty="0"/>
              <a:t>cidadãos pobres com muitos filhos</a:t>
            </a:r>
            <a:r>
              <a:rPr lang="ja-JP" altLang="pt-BR" sz="2000" dirty="0"/>
              <a:t>”</a:t>
            </a:r>
            <a:r>
              <a:rPr lang="pt-BR" altLang="ja-JP" sz="2000" dirty="0"/>
              <a:t>.</a:t>
            </a:r>
            <a:endParaRPr lang="pt-BR" altLang="pt-BR" sz="2000" dirty="0"/>
          </a:p>
        </p:txBody>
      </p:sp>
      <p:pic>
        <p:nvPicPr>
          <p:cNvPr id="15" name="Picture 14" descr="Proletario.png">
            <a:extLst>
              <a:ext uri="{FF2B5EF4-FFF2-40B4-BE49-F238E27FC236}">
                <a16:creationId xmlns:a16="http://schemas.microsoft.com/office/drawing/2014/main" id="{46CD92E3-82CD-49C4-9500-F5813C660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2" y="1280825"/>
            <a:ext cx="2906572" cy="267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2E9DC3-2C25-4797-B14C-539E0BC04DC3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9" name="Imagem 12">
            <a:extLst>
              <a:ext uri="{FF2B5EF4-FFF2-40B4-BE49-F238E27FC236}">
                <a16:creationId xmlns:a16="http://schemas.microsoft.com/office/drawing/2014/main" id="{1627059A-E440-4EC3-B795-CEE862DD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1E2C82-205E-446D-B9E5-238378ED0CC7}"/>
              </a:ext>
            </a:extLst>
          </p:cNvPr>
          <p:cNvSpPr/>
          <p:nvPr/>
        </p:nvSpPr>
        <p:spPr>
          <a:xfrm>
            <a:off x="255075" y="4915455"/>
            <a:ext cx="864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000" dirty="0"/>
              <a:t>De todas as classes que hoje se defrontam com a burguesia, </a:t>
            </a:r>
            <a:r>
              <a:rPr lang="pt-BR" altLang="pt-BR" sz="2000" b="1" dirty="0">
                <a:solidFill>
                  <a:srgbClr val="FF0000"/>
                </a:solidFill>
              </a:rPr>
              <a:t>apenas o proletariado é uma classe realmente revolucionária</a:t>
            </a:r>
            <a:r>
              <a:rPr lang="pt-BR" altLang="pt-BR" sz="2000" dirty="0">
                <a:solidFill>
                  <a:srgbClr val="FF0000"/>
                </a:solidFill>
              </a:rPr>
              <a:t>. </a:t>
            </a:r>
            <a:r>
              <a:rPr lang="pt-BR" altLang="pt-BR" sz="2000" dirty="0"/>
              <a:t> Ela é produto da indústria moderna e se desenvolve junto com ela. Quanto mais cresce o capitalismo, mais aumenta o peso da classe proletária na sociedade.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B33A4-A201-461E-A877-C7C49B60384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7F4F2-0F74-4C38-9BB1-2FDE81DEE650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43671-D13E-4B75-A868-2101AEE4E43A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D053E-C76F-43AB-BA13-FA2BD4E0FF75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88127-05A4-425C-9C19-E8D07C361737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A751E-FBFB-4C98-A84A-241D01EB11BB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4" name="Picture 9" descr="Logo-01.png">
            <a:extLst>
              <a:ext uri="{FF2B5EF4-FFF2-40B4-BE49-F238E27FC236}">
                <a16:creationId xmlns:a16="http://schemas.microsoft.com/office/drawing/2014/main" id="{E87DD038-920C-451A-8621-1F4F0855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-08.png">
            <a:extLst>
              <a:ext uri="{FF2B5EF4-FFF2-40B4-BE49-F238E27FC236}">
                <a16:creationId xmlns:a16="http://schemas.microsoft.com/office/drawing/2014/main" id="{21A575F4-FB60-42B6-BFE3-93D05AD5E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Logo-10.png">
            <a:extLst>
              <a:ext uri="{FF2B5EF4-FFF2-40B4-BE49-F238E27FC236}">
                <a16:creationId xmlns:a16="http://schemas.microsoft.com/office/drawing/2014/main" id="{1DB0DDBE-EA0E-4317-B4B0-CFE63D5C5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466341-C849-4B88-B815-DA18DB2A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196975"/>
            <a:ext cx="7713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É POSSÍVEL JUNTAR OS INTERESSES DA BURGUESIA E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CLASSE TRABALHADORA?</a:t>
            </a:r>
            <a:endParaRPr lang="pt-BR" altLang="pt-BR" sz="3000" dirty="0"/>
          </a:p>
        </p:txBody>
      </p:sp>
      <p:pic>
        <p:nvPicPr>
          <p:cNvPr id="2" name="Picture 1" descr="Acordo.png">
            <a:extLst>
              <a:ext uri="{FF2B5EF4-FFF2-40B4-BE49-F238E27FC236}">
                <a16:creationId xmlns:a16="http://schemas.microsoft.com/office/drawing/2014/main" id="{D65E2E22-79DE-48BE-A71E-B3E6921F4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740150"/>
            <a:ext cx="86868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83DBF1-1BC5-45D7-986F-250412679D30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75556C2A-329D-46CB-828F-E6F78F6C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82BB4-819A-4AB1-B540-98492AD1B678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5035-0337-4C83-A11D-69DD923AF26A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AC446-B22E-40A8-96BE-F50F2172A31F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EFFED-3D58-4B3F-85A5-5F7F2B97DB8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85B914-25FA-4065-9D96-B5D67D5C4CD8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A36CE-CB1A-4A01-A16E-F4272355BB0A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8" name="Picture 9" descr="Logo-01.png">
            <a:extLst>
              <a:ext uri="{FF2B5EF4-FFF2-40B4-BE49-F238E27FC236}">
                <a16:creationId xmlns:a16="http://schemas.microsoft.com/office/drawing/2014/main" id="{84536315-9556-4510-BEC7-24EFD03AE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 descr="Logo-08.png">
            <a:extLst>
              <a:ext uri="{FF2B5EF4-FFF2-40B4-BE49-F238E27FC236}">
                <a16:creationId xmlns:a16="http://schemas.microsoft.com/office/drawing/2014/main" id="{1070725E-5E07-4C3B-997A-4183B62E9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3" descr="Logo-10.png">
            <a:extLst>
              <a:ext uri="{FF2B5EF4-FFF2-40B4-BE49-F238E27FC236}">
                <a16:creationId xmlns:a16="http://schemas.microsoft.com/office/drawing/2014/main" id="{4E2227B6-84B7-4CFE-8596-7BA9C6F04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Box 15">
            <a:extLst>
              <a:ext uri="{FF2B5EF4-FFF2-40B4-BE49-F238E27FC236}">
                <a16:creationId xmlns:a16="http://schemas.microsoft.com/office/drawing/2014/main" id="{2C1BD695-BE40-4076-8D43-5D101B22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131803"/>
            <a:ext cx="7713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 EXPLORAÇÃO É INTERNACIONAL,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SOMOS IRMÃOS TRABALHADORES</a:t>
            </a:r>
            <a:endParaRPr lang="pt-BR" altLang="pt-BR" sz="2400" dirty="0"/>
          </a:p>
        </p:txBody>
      </p:sp>
      <p:pic>
        <p:nvPicPr>
          <p:cNvPr id="35853" name="Picture 2">
            <a:extLst>
              <a:ext uri="{FF2B5EF4-FFF2-40B4-BE49-F238E27FC236}">
                <a16:creationId xmlns:a16="http://schemas.microsoft.com/office/drawing/2014/main" id="{891CA706-1266-445D-AB58-9AC974B2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92" y="1973766"/>
            <a:ext cx="6741428" cy="4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ap="sq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048CE5-5699-45E4-8584-2DD825E3B658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90BCF6B3-CF61-4AE0-832B-C5DF5A82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BA75445-D27F-A8C3-72DF-CAA46725F21D}"/>
              </a:ext>
            </a:extLst>
          </p:cNvPr>
          <p:cNvSpPr txBox="1"/>
          <p:nvPr/>
        </p:nvSpPr>
        <p:spPr>
          <a:xfrm>
            <a:off x="659418" y="6175681"/>
            <a:ext cx="846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/>
              <a:t>Desabamento de fábrica têxtil em Bangladesh matou 1.127 trabalhadores, 2013.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E5F56-7A83-4718-99CB-96CFA2210579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B3E15-EECF-40D9-9D6F-E0EB6BA7506A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B54B1-08F9-44EA-821C-FFF5FD5313D7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C45D-9330-4310-A70E-B3E16AC28C1B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51C45-17DF-4BDE-8489-868320E15616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B1340-A426-46F3-A15F-A2689D4846A6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6" name="Picture 9" descr="Logo-01.png">
            <a:extLst>
              <a:ext uri="{FF2B5EF4-FFF2-40B4-BE49-F238E27FC236}">
                <a16:creationId xmlns:a16="http://schemas.microsoft.com/office/drawing/2014/main" id="{0C5383E2-9F98-4BD6-B330-B1A9AAF0C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" descr="Logo-08.png">
            <a:extLst>
              <a:ext uri="{FF2B5EF4-FFF2-40B4-BE49-F238E27FC236}">
                <a16:creationId xmlns:a16="http://schemas.microsoft.com/office/drawing/2014/main" id="{39C0D6B3-A4B9-40B9-9B55-961A67B38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3" descr="Logo-10.png">
            <a:extLst>
              <a:ext uri="{FF2B5EF4-FFF2-40B4-BE49-F238E27FC236}">
                <a16:creationId xmlns:a16="http://schemas.microsoft.com/office/drawing/2014/main" id="{2A35D5A7-5979-4F90-AC28-A840BB50AF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TextBox 15">
            <a:extLst>
              <a:ext uri="{FF2B5EF4-FFF2-40B4-BE49-F238E27FC236}">
                <a16:creationId xmlns:a16="http://schemas.microsoft.com/office/drawing/2014/main" id="{B7C9D838-8B60-445F-872A-532BC3E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53" y="1108249"/>
            <a:ext cx="8846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O MASSACRE DE MARIKANA, ÁFRICA DO SUL, 2013</a:t>
            </a:r>
            <a:endParaRPr lang="pt-BR" altLang="pt-BR" sz="2000" dirty="0">
              <a:solidFill>
                <a:srgbClr val="CD092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AF8C0C4-D156-4E1F-A9B3-51ACA7781259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2" name="Mídia on-line ^0 1">
            <a:hlinkClick r:id="" action="ppaction://media"/>
            <a:extLst>
              <a:ext uri="{FF2B5EF4-FFF2-40B4-BE49-F238E27FC236}">
                <a16:creationId xmlns:a16="http://schemas.microsoft.com/office/drawing/2014/main" id="{32C8B67C-A490-416A-BFBB-644071FEA2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497013" y="1606132"/>
            <a:ext cx="6034949" cy="45262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077C67-68F7-4492-BAA3-8AAC38173AC9}"/>
              </a:ext>
            </a:extLst>
          </p:cNvPr>
          <p:cNvSpPr txBox="1"/>
          <p:nvPr/>
        </p:nvSpPr>
        <p:spPr>
          <a:xfrm>
            <a:off x="1013268" y="6160492"/>
            <a:ext cx="7423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dirty="0">
                <a:solidFill>
                  <a:srgbClr val="CD0920"/>
                </a:solidFill>
                <a:latin typeface="Arial Black" panose="020B0A04020102020204" pitchFamily="34" charset="0"/>
              </a:rPr>
              <a:t>Link em </a:t>
            </a:r>
            <a:r>
              <a:rPr lang="pt-BR" altLang="pt-BR" dirty="0">
                <a:solidFill>
                  <a:srgbClr val="CD0920"/>
                </a:solidFill>
                <a:latin typeface="Arial Black" panose="020B0A04020102020204" pitchFamily="34" charset="0"/>
                <a:hlinkClick r:id="rId8"/>
              </a:rPr>
              <a:t>https://www.youtube.com/watch?v=iTYS4ub8lBE</a:t>
            </a:r>
            <a:r>
              <a:rPr lang="pt-BR" altLang="pt-BR" dirty="0">
                <a:solidFill>
                  <a:srgbClr val="CD0920"/>
                </a:solidFill>
                <a:latin typeface="Arial Black" panose="020B0A04020102020204" pitchFamily="34" charset="0"/>
              </a:rPr>
              <a:t> </a:t>
            </a:r>
            <a:endParaRPr lang="pt-BR" altLang="pt-BR" dirty="0"/>
          </a:p>
          <a:p>
            <a:endParaRPr lang="pt-BR" dirty="0"/>
          </a:p>
        </p:txBody>
      </p:sp>
      <p:pic>
        <p:nvPicPr>
          <p:cNvPr id="16" name="Imagem 12">
            <a:extLst>
              <a:ext uri="{FF2B5EF4-FFF2-40B4-BE49-F238E27FC236}">
                <a16:creationId xmlns:a16="http://schemas.microsoft.com/office/drawing/2014/main" id="{35310CED-F331-42F5-B7E8-02921677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244952-A2A7-41EE-A0E6-2B40C9D51887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DB976-A372-439C-8260-B1D145553DF8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5490B-31DB-4F67-B941-37B2C1947EF6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255F0-7BB9-418C-9E58-B5878CA1FEA6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F4802-33B2-4924-9CBF-6F3B9EBE95B2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134BE-0163-4DE3-9539-38DF25E02E3B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6" name="Picture 9" descr="Logo-01.png">
            <a:extLst>
              <a:ext uri="{FF2B5EF4-FFF2-40B4-BE49-F238E27FC236}">
                <a16:creationId xmlns:a16="http://schemas.microsoft.com/office/drawing/2014/main" id="{1821788D-449B-4F89-AF81-76E8C9ED0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Logo-08.png">
            <a:extLst>
              <a:ext uri="{FF2B5EF4-FFF2-40B4-BE49-F238E27FC236}">
                <a16:creationId xmlns:a16="http://schemas.microsoft.com/office/drawing/2014/main" id="{A98DB59A-C528-4EAF-93D6-D98EDAFC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3" descr="Logo-10.png">
            <a:extLst>
              <a:ext uri="{FF2B5EF4-FFF2-40B4-BE49-F238E27FC236}">
                <a16:creationId xmlns:a16="http://schemas.microsoft.com/office/drawing/2014/main" id="{0D5A7280-1806-4AE4-B484-855121446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Box 15">
            <a:extLst>
              <a:ext uri="{FF2B5EF4-FFF2-40B4-BE49-F238E27FC236}">
                <a16:creationId xmlns:a16="http://schemas.microsoft.com/office/drawing/2014/main" id="{779061A8-FC0F-40C3-9AF3-D3B0EB82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083677"/>
            <a:ext cx="861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 EXPLORAÇÃO E A ESCRAVIDÃO MATA TAMBÉM NO BRASIL.</a:t>
            </a:r>
            <a:endParaRPr lang="pt-BR" altLang="pt-BR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FDC23-B0FA-4FA0-96F8-A03E9159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9" y="1930743"/>
            <a:ext cx="580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</a:rPr>
              <a:t>1 terceirizado morto por mês na Petrobrás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217C4C-AF88-4F2A-95B6-DF5F611A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2068490"/>
            <a:ext cx="46307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3C6243-5941-43F4-9E1C-A4BC8D0D8880}"/>
              </a:ext>
            </a:extLst>
          </p:cNvPr>
          <p:cNvSpPr txBox="1"/>
          <p:nvPr/>
        </p:nvSpPr>
        <p:spPr>
          <a:xfrm>
            <a:off x="3288631" y="5380447"/>
            <a:ext cx="345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Eldorado do Carajás – PM chacina 19 sem terra  terra.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7996552-2F41-4C55-A624-1DB8731526BA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18" name="Picture 2" descr="C:\Users\USUARIO\Desktop\apresentação dia 19 classes sociais\Acidente_de-trabalho-07.jpg">
            <a:extLst>
              <a:ext uri="{FF2B5EF4-FFF2-40B4-BE49-F238E27FC236}">
                <a16:creationId xmlns:a16="http://schemas.microsoft.com/office/drawing/2014/main" id="{0621F0D2-A11A-43D8-988D-C062F3F4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2112" y="2056767"/>
            <a:ext cx="5803900" cy="407724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2254757-9F0D-4233-BC88-58D38C4FEE25}"/>
              </a:ext>
            </a:extLst>
          </p:cNvPr>
          <p:cNvSpPr txBox="1"/>
          <p:nvPr/>
        </p:nvSpPr>
        <p:spPr>
          <a:xfrm>
            <a:off x="802105" y="6149888"/>
            <a:ext cx="806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Operário terceirizado da Petrobrás morto em acidente de trabalho. </a:t>
            </a:r>
          </a:p>
        </p:txBody>
      </p:sp>
      <p:pic>
        <p:nvPicPr>
          <p:cNvPr id="20" name="Imagem 12">
            <a:extLst>
              <a:ext uri="{FF2B5EF4-FFF2-40B4-BE49-F238E27FC236}">
                <a16:creationId xmlns:a16="http://schemas.microsoft.com/office/drawing/2014/main" id="{2C6C58D3-9F4E-4CA8-90AE-F28E567FA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1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572E9-49C7-47A7-BCD2-293C95741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790">
            <a:off x="4152900" y="2432050"/>
            <a:ext cx="25146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88AF9F-7AA2-4933-98D6-70D1CC33C199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62457-A7B0-4122-A147-68BE985B183D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108A6-162F-46F0-AA91-73E4215C5F10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BE159-040E-4BAD-B37D-E4F1E5D3EDF4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A4F03-B4FE-4589-81CF-7671851E63B6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7069A-58A4-469E-8B5C-1F725E214C3A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93" name="Picture 9" descr="Logo-01.png">
            <a:extLst>
              <a:ext uri="{FF2B5EF4-FFF2-40B4-BE49-F238E27FC236}">
                <a16:creationId xmlns:a16="http://schemas.microsoft.com/office/drawing/2014/main" id="{57719B9C-AD9E-4B89-B5AA-AAA4A51D3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Logo-08.png">
            <a:extLst>
              <a:ext uri="{FF2B5EF4-FFF2-40B4-BE49-F238E27FC236}">
                <a16:creationId xmlns:a16="http://schemas.microsoft.com/office/drawing/2014/main" id="{88A61E3A-340D-4B4E-8C25-2BF7C378E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3" descr="Logo-10.png">
            <a:extLst>
              <a:ext uri="{FF2B5EF4-FFF2-40B4-BE49-F238E27FC236}">
                <a16:creationId xmlns:a16="http://schemas.microsoft.com/office/drawing/2014/main" id="{E0862B08-98BF-4CB1-8811-398480458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Box 18">
            <a:extLst>
              <a:ext uri="{FF2B5EF4-FFF2-40B4-BE49-F238E27FC236}">
                <a16:creationId xmlns:a16="http://schemas.microsoft.com/office/drawing/2014/main" id="{6B466260-8988-4D65-A7C8-18376559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54125"/>
            <a:ext cx="8040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INDICAÇÃO DE LEITURA E FILME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6CFBA-242C-4EE8-BFBF-AAF9569B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3914775"/>
            <a:ext cx="2155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</a:rPr>
              <a:t>Germinal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rgbClr val="000000"/>
                </a:solidFill>
              </a:rPr>
              <a:t>B</a:t>
            </a:r>
            <a:r>
              <a:rPr lang="pt-BR" altLang="pt-BR" sz="1800">
                <a:solidFill>
                  <a:srgbClr val="000000"/>
                </a:solidFill>
              </a:rPr>
              <a:t>aseado no livro de Emile Zola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solidFill>
                  <a:srgbClr val="000000"/>
                </a:solidFill>
              </a:rPr>
              <a:t>(disponível no Drive)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3D261A-DD86-4CBF-8745-A8C670BE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603500"/>
            <a:ext cx="2155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/>
              <a:t>Manifesto Comunista,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 de Karl Marx e Friedrich Engels</a:t>
            </a:r>
          </a:p>
        </p:txBody>
      </p:sp>
      <p:pic>
        <p:nvPicPr>
          <p:cNvPr id="24" name="Picture 8" descr="http://mlb-s1-p.mlstatic.com/manifesto-do-partido-comunista-14079-MLB4515110860_062013-O.jpg">
            <a:extLst>
              <a:ext uri="{FF2B5EF4-FFF2-40B4-BE49-F238E27FC236}">
                <a16:creationId xmlns:a16="http://schemas.microsoft.com/office/drawing/2014/main" id="{A70F05D5-7BF4-4D55-96B6-63CE7099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6340">
            <a:off x="2372406" y="2090555"/>
            <a:ext cx="2170931" cy="310133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219A60F-1C15-464D-8D46-0A8F2850F888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E365E2-3849-4646-B3F9-D7C62102B6A3}"/>
              </a:ext>
            </a:extLst>
          </p:cNvPr>
          <p:cNvSpPr txBox="1"/>
          <p:nvPr/>
        </p:nvSpPr>
        <p:spPr>
          <a:xfrm>
            <a:off x="7349749" y="3439885"/>
            <a:ext cx="111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FILME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E0B12A-F6A9-445C-B3D9-D2952084937F}"/>
              </a:ext>
            </a:extLst>
          </p:cNvPr>
          <p:cNvSpPr txBox="1"/>
          <p:nvPr/>
        </p:nvSpPr>
        <p:spPr>
          <a:xfrm>
            <a:off x="754396" y="1972937"/>
            <a:ext cx="108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LIVRO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A40918-153D-49B4-B1B6-6204FFC3F045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003E-24CD-4768-B91C-BB1952521439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D2D01-9230-4C88-BB22-14348BE80E41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61304-5875-4D3D-8E87-48D8389ED2CB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F8EDCE-6A69-4C53-A754-169AED77B0DB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A623A-9B27-4DEA-A639-F9EC054E5ADC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00" name="Picture 9" descr="Logo-01.png">
            <a:extLst>
              <a:ext uri="{FF2B5EF4-FFF2-40B4-BE49-F238E27FC236}">
                <a16:creationId xmlns:a16="http://schemas.microsoft.com/office/drawing/2014/main" id="{2AC5C0C4-7D89-4FC6-A414-2D239EA15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Logo-08.png">
            <a:extLst>
              <a:ext uri="{FF2B5EF4-FFF2-40B4-BE49-F238E27FC236}">
                <a16:creationId xmlns:a16="http://schemas.microsoft.com/office/drawing/2014/main" id="{70B57517-71A0-4D31-B0EF-C196C7FFA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Logo-10.png">
            <a:extLst>
              <a:ext uri="{FF2B5EF4-FFF2-40B4-BE49-F238E27FC236}">
                <a16:creationId xmlns:a16="http://schemas.microsoft.com/office/drawing/2014/main" id="{BA21F42A-87D7-44E8-9BB0-591DF293A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" descr="Filme.png">
            <a:extLst>
              <a:ext uri="{FF2B5EF4-FFF2-40B4-BE49-F238E27FC236}">
                <a16:creationId xmlns:a16="http://schemas.microsoft.com/office/drawing/2014/main" id="{F150FC99-77BE-44C4-BB76-99B9C92B4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4608513"/>
            <a:ext cx="1993506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14">
            <a:extLst>
              <a:ext uri="{FF2B5EF4-FFF2-40B4-BE49-F238E27FC236}">
                <a16:creationId xmlns:a16="http://schemas.microsoft.com/office/drawing/2014/main" id="{4E765500-D6B5-49B4-9E6E-2FE25939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599" y="5934830"/>
            <a:ext cx="7828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>
                <a:latin typeface="Arial" panose="020B0604020202020204" pitchFamily="34" charset="0"/>
              </a:rPr>
              <a:t>A </a:t>
            </a:r>
            <a:r>
              <a:rPr lang="en-US" altLang="pt-BR" sz="1800" dirty="0" err="1">
                <a:latin typeface="Arial" panose="020B0604020202020204" pitchFamily="34" charset="0"/>
              </a:rPr>
              <a:t>origem</a:t>
            </a:r>
            <a:r>
              <a:rPr lang="en-US" altLang="pt-BR" sz="1800" dirty="0">
                <a:latin typeface="Arial" panose="020B0604020202020204" pitchFamily="34" charset="0"/>
              </a:rPr>
              <a:t> da </a:t>
            </a:r>
            <a:r>
              <a:rPr lang="en-US" altLang="pt-BR" sz="1800" dirty="0" err="1">
                <a:latin typeface="Arial" panose="020B0604020202020204" pitchFamily="34" charset="0"/>
              </a:rPr>
              <a:t>riqueza</a:t>
            </a:r>
            <a:r>
              <a:rPr lang="en-US" altLang="pt-BR" sz="1800" dirty="0">
                <a:latin typeface="Arial" panose="020B0604020202020204" pitchFamily="34" charset="0"/>
              </a:rPr>
              <a:t> </a:t>
            </a:r>
            <a:r>
              <a:rPr lang="en-US" altLang="pt-BR" sz="1800" dirty="0" err="1">
                <a:latin typeface="Arial" panose="020B0604020202020204" pitchFamily="34" charset="0"/>
              </a:rPr>
              <a:t>na</a:t>
            </a:r>
            <a:r>
              <a:rPr lang="en-US" altLang="pt-BR" sz="1800" dirty="0">
                <a:latin typeface="Arial" panose="020B0604020202020204" pitchFamily="34" charset="0"/>
              </a:rPr>
              <a:t> </a:t>
            </a:r>
            <a:r>
              <a:rPr lang="en-US" altLang="pt-BR" sz="1800" dirty="0" err="1">
                <a:latin typeface="Arial" panose="020B0604020202020204" pitchFamily="34" charset="0"/>
              </a:rPr>
              <a:t>sociedade</a:t>
            </a:r>
            <a:r>
              <a:rPr lang="en-US" altLang="pt-BR" sz="1800" dirty="0">
                <a:latin typeface="Arial" panose="020B0604020202020204" pitchFamily="34" charset="0"/>
              </a:rPr>
              <a:t> </a:t>
            </a:r>
            <a:r>
              <a:rPr lang="en-US" altLang="pt-BR" sz="1800" dirty="0" err="1">
                <a:latin typeface="Arial" panose="020B0604020202020204" pitchFamily="34" charset="0"/>
              </a:rPr>
              <a:t>capitalista</a:t>
            </a:r>
            <a:r>
              <a:rPr lang="en-US" altLang="pt-BR" sz="1800" dirty="0"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>
                <a:latin typeface="Arial" panose="020B0604020202020204" pitchFamily="34" charset="0"/>
              </a:rPr>
              <a:t> Link </a:t>
            </a:r>
            <a:r>
              <a:rPr lang="en-US" altLang="pt-BR" sz="1800" dirty="0" err="1">
                <a:latin typeface="Arial" panose="020B0604020202020204" pitchFamily="34" charset="0"/>
              </a:rPr>
              <a:t>em</a:t>
            </a:r>
            <a:r>
              <a:rPr lang="en-US" altLang="pt-BR" sz="1800" dirty="0">
                <a:latin typeface="Arial" panose="020B0604020202020204" pitchFamily="34" charset="0"/>
              </a:rPr>
              <a:t> </a:t>
            </a:r>
            <a:r>
              <a:rPr lang="en-US" altLang="pt-BR" sz="1800" dirty="0">
                <a:latin typeface="Arial" panose="020B0604020202020204" pitchFamily="34" charset="0"/>
                <a:hlinkClick r:id="rId8"/>
              </a:rPr>
              <a:t>https://youtu.be/pC4NPshiIQE</a:t>
            </a:r>
            <a:r>
              <a:rPr lang="en-US" altLang="pt-BR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511924-F9D9-421D-9616-5231005B2A25}"/>
              </a:ext>
            </a:extLst>
          </p:cNvPr>
          <p:cNvSpPr txBox="1"/>
          <p:nvPr/>
        </p:nvSpPr>
        <p:spPr>
          <a:xfrm>
            <a:off x="1346200" y="475444"/>
            <a:ext cx="396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Mídia on-line ^0 1">
            <a:hlinkClick r:id="" action="ppaction://media"/>
            <a:extLst>
              <a:ext uri="{FF2B5EF4-FFF2-40B4-BE49-F238E27FC236}">
                <a16:creationId xmlns:a16="http://schemas.microsoft.com/office/drawing/2014/main" id="{5F66BD57-C6F2-4DF5-872A-52EE778272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724944" y="1085302"/>
            <a:ext cx="6376862" cy="4782646"/>
          </a:xfrm>
          <a:prstGeom prst="rect">
            <a:avLst/>
          </a:prstGeom>
        </p:spPr>
      </p:pic>
      <p:pic>
        <p:nvPicPr>
          <p:cNvPr id="15" name="Imagem 12">
            <a:extLst>
              <a:ext uri="{FF2B5EF4-FFF2-40B4-BE49-F238E27FC236}">
                <a16:creationId xmlns:a16="http://schemas.microsoft.com/office/drawing/2014/main" id="{BF3B60BF-1FD7-4240-A9FE-FEC62FBE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imento.png">
            <a:extLst>
              <a:ext uri="{FF2B5EF4-FFF2-40B4-BE49-F238E27FC236}">
                <a16:creationId xmlns:a16="http://schemas.microsoft.com/office/drawing/2014/main" id="{3EA9DA81-A211-4036-9AAB-4EBDD095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93838"/>
            <a:ext cx="634841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EDB14A-87C4-4F14-9257-A5CAB2D01AF3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D1DA4-C6D1-4AD7-9CF9-0F26CD2BAAFB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484C1-9058-4169-9776-584E072F76B9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8B325-E5F8-4BE0-A15D-1207E7BDFDA7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7114E-B619-4B57-B761-7B154A613D00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EC56E-3BFF-4B56-9DF1-A9D24282AD3B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9" name="Picture 9" descr="Logo-01.png">
            <a:extLst>
              <a:ext uri="{FF2B5EF4-FFF2-40B4-BE49-F238E27FC236}">
                <a16:creationId xmlns:a16="http://schemas.microsoft.com/office/drawing/2014/main" id="{FD403AE2-0D57-4185-8E19-A6B0B200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Logo-08.png">
            <a:extLst>
              <a:ext uri="{FF2B5EF4-FFF2-40B4-BE49-F238E27FC236}">
                <a16:creationId xmlns:a16="http://schemas.microsoft.com/office/drawing/2014/main" id="{CE535C22-BFC8-45C0-A1FB-93B11ADC8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Logo-10.png">
            <a:extLst>
              <a:ext uri="{FF2B5EF4-FFF2-40B4-BE49-F238E27FC236}">
                <a16:creationId xmlns:a16="http://schemas.microsoft.com/office/drawing/2014/main" id="{A89746D2-11A9-41DD-9AFE-5BB074327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002132-F4BA-46F6-BD8A-F49037C6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1814513"/>
            <a:ext cx="368776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 EXPLORAÇÃO 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 LUTA DE CLASSES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7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TRABALHADORES E PATRÕES TÊM INTERESSES OPOSTOS NA APROPRIAÇÃO DA RIQUEZA PRODUZIDA</a:t>
            </a:r>
            <a:endParaRPr lang="pt-BR" altLang="pt-BR" sz="27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EE1521-5D5D-4311-BB8F-52CA9AC6598C}"/>
              </a:ext>
            </a:extLst>
          </p:cNvPr>
          <p:cNvSpPr txBox="1"/>
          <p:nvPr/>
        </p:nvSpPr>
        <p:spPr>
          <a:xfrm>
            <a:off x="1346200" y="475444"/>
            <a:ext cx="396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Imagem 12">
            <a:extLst>
              <a:ext uri="{FF2B5EF4-FFF2-40B4-BE49-F238E27FC236}">
                <a16:creationId xmlns:a16="http://schemas.microsoft.com/office/drawing/2014/main" id="{E7055D89-0D8F-43F3-AA32-78CFA2E6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6" name="Picture 9" descr="Logo-01.png">
            <a:extLst>
              <a:ext uri="{FF2B5EF4-FFF2-40B4-BE49-F238E27FC236}">
                <a16:creationId xmlns:a16="http://schemas.microsoft.com/office/drawing/2014/main" id="{59F3FC2B-9371-4CE9-8341-70869768B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Logo-08.png">
            <a:extLst>
              <a:ext uri="{FF2B5EF4-FFF2-40B4-BE49-F238E27FC236}">
                <a16:creationId xmlns:a16="http://schemas.microsoft.com/office/drawing/2014/main" id="{2EF6B172-2D57-44D2-9D7F-288B85EB0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Logo-10.png">
            <a:extLst>
              <a:ext uri="{FF2B5EF4-FFF2-40B4-BE49-F238E27FC236}">
                <a16:creationId xmlns:a16="http://schemas.microsoft.com/office/drawing/2014/main" id="{A7F91C4A-AA90-4AC9-BEC4-48CB37AB9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4E5444-7060-4BB9-BF6A-67C94E06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917700"/>
            <a:ext cx="32575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rgbClr val="CD092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VAMOS USAR O EXEMPLO DE UMA FÁBRICA DE ROUPAS</a:t>
            </a:r>
            <a:endParaRPr lang="pt-BR" altLang="pt-BR" sz="3600" dirty="0"/>
          </a:p>
        </p:txBody>
      </p:sp>
      <p:pic>
        <p:nvPicPr>
          <p:cNvPr id="1026" name="Picture 2" descr="G:\PSTU-Nacional - 2016-09-16 - Jornadas de Outubro\BRUTO\Fabrica.png">
            <a:extLst>
              <a:ext uri="{FF2B5EF4-FFF2-40B4-BE49-F238E27FC236}">
                <a16:creationId xmlns:a16="http://schemas.microsoft.com/office/drawing/2014/main" id="{248DED65-69B0-4B59-B6DF-8667F9D7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974850"/>
            <a:ext cx="16017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PSTU-Nacional - 2016-09-16 - Jornadas de Outubro\BRUTO\Faturamento2.png">
            <a:extLst>
              <a:ext uri="{FF2B5EF4-FFF2-40B4-BE49-F238E27FC236}">
                <a16:creationId xmlns:a16="http://schemas.microsoft.com/office/drawing/2014/main" id="{851E17DB-1179-413E-8639-8E0840BE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930650"/>
            <a:ext cx="16017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:\PSTU-Nacional - 2016-09-16 - Jornadas de Outubro\BRUTO\Trabalho-04.png">
            <a:extLst>
              <a:ext uri="{FF2B5EF4-FFF2-40B4-BE49-F238E27FC236}">
                <a16:creationId xmlns:a16="http://schemas.microsoft.com/office/drawing/2014/main" id="{72910772-652D-4B95-98EB-7DDA82D1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206875"/>
            <a:ext cx="26654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PSTU-Nacional - 2016-09-16 - Jornadas de Outubro\BRUTO\Costureira.png">
            <a:extLst>
              <a:ext uri="{FF2B5EF4-FFF2-40B4-BE49-F238E27FC236}">
                <a16:creationId xmlns:a16="http://schemas.microsoft.com/office/drawing/2014/main" id="{D9693426-ACB0-4984-9CC2-174AE490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587625"/>
            <a:ext cx="19875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2">
            <a:extLst>
              <a:ext uri="{FF2B5EF4-FFF2-40B4-BE49-F238E27FC236}">
                <a16:creationId xmlns:a16="http://schemas.microsoft.com/office/drawing/2014/main" id="{48E60251-E965-45D6-953D-F5BC0D9C205D}"/>
              </a:ext>
            </a:extLst>
          </p:cNvPr>
          <p:cNvSpPr txBox="1"/>
          <p:nvPr/>
        </p:nvSpPr>
        <p:spPr>
          <a:xfrm>
            <a:off x="1450975" y="468898"/>
            <a:ext cx="396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pt-BR" sz="1600" b="1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  <a:endParaRPr lang="pt-BR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Imagem 12">
            <a:extLst>
              <a:ext uri="{FF2B5EF4-FFF2-40B4-BE49-F238E27FC236}">
                <a16:creationId xmlns:a16="http://schemas.microsoft.com/office/drawing/2014/main" id="{DBF7CEC9-BDB8-4053-BE9C-95446B36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20" name="Picture 9" descr="Logo-01.png">
            <a:extLst>
              <a:ext uri="{FF2B5EF4-FFF2-40B4-BE49-F238E27FC236}">
                <a16:creationId xmlns:a16="http://schemas.microsoft.com/office/drawing/2014/main" id="{27D7CA7C-920E-4307-9435-0235553D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Logo-08.png">
            <a:extLst>
              <a:ext uri="{FF2B5EF4-FFF2-40B4-BE49-F238E27FC236}">
                <a16:creationId xmlns:a16="http://schemas.microsoft.com/office/drawing/2014/main" id="{D7207152-5DB0-4C98-93A7-DE7E450E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Logo-10.png">
            <a:extLst>
              <a:ext uri="{FF2B5EF4-FFF2-40B4-BE49-F238E27FC236}">
                <a16:creationId xmlns:a16="http://schemas.microsoft.com/office/drawing/2014/main" id="{A132DDEA-31CD-4F76-B775-2FCE205C1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">
            <a:extLst>
              <a:ext uri="{FF2B5EF4-FFF2-40B4-BE49-F238E27FC236}">
                <a16:creationId xmlns:a16="http://schemas.microsoft.com/office/drawing/2014/main" id="{94DDEED6-36C6-43E8-9329-8EEE983C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49338"/>
            <a:ext cx="8636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defTabSz="406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64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6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64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64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4400" b="1" dirty="0">
                <a:solidFill>
                  <a:srgbClr val="C00000"/>
                </a:solidFill>
                <a:latin typeface="Arial" panose="020B0604020202020204" pitchFamily="34" charset="0"/>
              </a:rPr>
              <a:t>A fábrica da Guararapes</a:t>
            </a:r>
          </a:p>
        </p:txBody>
      </p:sp>
      <p:pic>
        <p:nvPicPr>
          <p:cNvPr id="13325" name="Picture 8" descr="http://2.bp.blogspot.com/-Hsg3uN2tS0Y/T1QehSXCdtI/AAAAAAAAElg/eyYMzmGZZcU/s1600/xvsa6j8ev0gmpy7xdqrgt4vq.jpg">
            <a:extLst>
              <a:ext uri="{FF2B5EF4-FFF2-40B4-BE49-F238E27FC236}">
                <a16:creationId xmlns:a16="http://schemas.microsoft.com/office/drawing/2014/main" id="{AD26EE28-1073-4244-AE47-9A7554BA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74" y="1757615"/>
            <a:ext cx="5393264" cy="337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2">
            <a:extLst>
              <a:ext uri="{FF2B5EF4-FFF2-40B4-BE49-F238E27FC236}">
                <a16:creationId xmlns:a16="http://schemas.microsoft.com/office/drawing/2014/main" id="{48E60251-E965-45D6-953D-F5BC0D9C205D}"/>
              </a:ext>
            </a:extLst>
          </p:cNvPr>
          <p:cNvSpPr txBox="1"/>
          <p:nvPr/>
        </p:nvSpPr>
        <p:spPr>
          <a:xfrm>
            <a:off x="1427163" y="486780"/>
            <a:ext cx="396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A55F02-3B2E-4DAB-AF5E-919BF1DDA78D}"/>
              </a:ext>
            </a:extLst>
          </p:cNvPr>
          <p:cNvSpPr txBox="1"/>
          <p:nvPr/>
        </p:nvSpPr>
        <p:spPr>
          <a:xfrm>
            <a:off x="104775" y="5398503"/>
            <a:ext cx="903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Vamos analisar os elementos que compõem o processo produtivo, o resultado da riqueza produzida e simular  a fabricação de camisas. 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251D3C60-6E8F-4EEF-B0CC-483C0CC6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4" name="Picture 9" descr="Logo-01.png">
            <a:extLst>
              <a:ext uri="{FF2B5EF4-FFF2-40B4-BE49-F238E27FC236}">
                <a16:creationId xmlns:a16="http://schemas.microsoft.com/office/drawing/2014/main" id="{DE4F1DA0-9705-49EF-9F39-7580A7E1C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Logo-08.png">
            <a:extLst>
              <a:ext uri="{FF2B5EF4-FFF2-40B4-BE49-F238E27FC236}">
                <a16:creationId xmlns:a16="http://schemas.microsoft.com/office/drawing/2014/main" id="{33510964-0C48-48D6-803C-740F51E38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Logo-10.png">
            <a:extLst>
              <a:ext uri="{FF2B5EF4-FFF2-40B4-BE49-F238E27FC236}">
                <a16:creationId xmlns:a16="http://schemas.microsoft.com/office/drawing/2014/main" id="{ED45DB03-D777-4A05-B8DC-DB3679E23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tângulo 1">
            <a:extLst>
              <a:ext uri="{FF2B5EF4-FFF2-40B4-BE49-F238E27FC236}">
                <a16:creationId xmlns:a16="http://schemas.microsoft.com/office/drawing/2014/main" id="{8DF36FCC-2EFD-4A03-A5AA-9133C1E4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03" y="2527190"/>
            <a:ext cx="8425031" cy="444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 b="1" dirty="0">
                <a:latin typeface="Arial" panose="020B0604020202020204" pitchFamily="34" charset="0"/>
              </a:rPr>
              <a:t>Exigências do patrão: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1) Jornada de 6 horas de trabalho por dia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2) Produção de pelo menos 40 camisas por dia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14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3200" b="1" dirty="0">
                <a:latin typeface="Arial" panose="020B0604020202020204" pitchFamily="34" charset="0"/>
              </a:rPr>
              <a:t>Condições de trabalho: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1) Salário de R$ 3.000,00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2) Vale-refeição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3) Vale-transporte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4) Auxílio-creche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5) Plano de saúde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000" dirty="0"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Total das vantagens, INSS e FGTS = R$ 3.000,00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dirty="0">
                <a:latin typeface="Arial" panose="020B0604020202020204" pitchFamily="34" charset="0"/>
              </a:rPr>
              <a:t>Total salário direto + salário indireto: R$ 6.000,00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CaixaDeTexto 2">
            <a:extLst>
              <a:ext uri="{FF2B5EF4-FFF2-40B4-BE49-F238E27FC236}">
                <a16:creationId xmlns:a16="http://schemas.microsoft.com/office/drawing/2014/main" id="{29A0DA4D-0E19-4EF6-AC6B-2A4871FB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025" y="1917700"/>
            <a:ext cx="675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C00000"/>
                </a:solidFill>
              </a:rPr>
              <a:t>CONTRATO DE TRABALHO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9D05F6-5FEE-44B2-9867-C2B71BF95582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EA78A2-DE36-487B-ADA9-68497DA81EBB}"/>
              </a:ext>
            </a:extLst>
          </p:cNvPr>
          <p:cNvSpPr txBox="1"/>
          <p:nvPr/>
        </p:nvSpPr>
        <p:spPr>
          <a:xfrm>
            <a:off x="-26863" y="1078339"/>
            <a:ext cx="886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patrão comprou os equipamentos financiados pelo BNDES e vai contratar a mão de obra para produzir. </a:t>
            </a:r>
          </a:p>
        </p:txBody>
      </p:sp>
      <p:pic>
        <p:nvPicPr>
          <p:cNvPr id="15" name="Imagem 12">
            <a:extLst>
              <a:ext uri="{FF2B5EF4-FFF2-40B4-BE49-F238E27FC236}">
                <a16:creationId xmlns:a16="http://schemas.microsoft.com/office/drawing/2014/main" id="{E9C82776-A551-43AB-89E5-94B35409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74023-9AAB-4C81-96CB-1C2F9EC8466D}"/>
              </a:ext>
            </a:extLst>
          </p:cNvPr>
          <p:cNvSpPr/>
          <p:nvPr/>
        </p:nvSpPr>
        <p:spPr>
          <a:xfrm>
            <a:off x="0" y="6570663"/>
            <a:ext cx="6119813" cy="28733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C115C-D87B-4D0B-B37D-CFBF2865246F}"/>
              </a:ext>
            </a:extLst>
          </p:cNvPr>
          <p:cNvSpPr/>
          <p:nvPr/>
        </p:nvSpPr>
        <p:spPr>
          <a:xfrm>
            <a:off x="6119813" y="6570663"/>
            <a:ext cx="1838325" cy="287337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1BE0-25D9-4E97-9867-817F1E0FD4CB}"/>
              </a:ext>
            </a:extLst>
          </p:cNvPr>
          <p:cNvSpPr/>
          <p:nvPr/>
        </p:nvSpPr>
        <p:spPr>
          <a:xfrm>
            <a:off x="7958138" y="6570663"/>
            <a:ext cx="1185862" cy="287337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3A320B-01ED-465C-A7A2-45A03096B7D3}"/>
              </a:ext>
            </a:extLst>
          </p:cNvPr>
          <p:cNvSpPr/>
          <p:nvPr/>
        </p:nvSpPr>
        <p:spPr>
          <a:xfrm>
            <a:off x="0" y="438150"/>
            <a:ext cx="6119813" cy="400050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C3118-B108-4575-90E0-FC5AAABC5F09}"/>
              </a:ext>
            </a:extLst>
          </p:cNvPr>
          <p:cNvSpPr/>
          <p:nvPr/>
        </p:nvSpPr>
        <p:spPr>
          <a:xfrm>
            <a:off x="6119813" y="438150"/>
            <a:ext cx="1838325" cy="400050"/>
          </a:xfrm>
          <a:prstGeom prst="rect">
            <a:avLst/>
          </a:prstGeom>
          <a:solidFill>
            <a:srgbClr val="6F1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2EB89-E74C-4E86-B759-ABB1F730B58E}"/>
              </a:ext>
            </a:extLst>
          </p:cNvPr>
          <p:cNvSpPr/>
          <p:nvPr/>
        </p:nvSpPr>
        <p:spPr>
          <a:xfrm>
            <a:off x="7958138" y="438150"/>
            <a:ext cx="1185862" cy="400050"/>
          </a:xfrm>
          <a:prstGeom prst="rect">
            <a:avLst/>
          </a:prstGeom>
          <a:solidFill>
            <a:srgbClr val="79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8" name="Picture 9" descr="Logo-01.png">
            <a:extLst>
              <a:ext uri="{FF2B5EF4-FFF2-40B4-BE49-F238E27FC236}">
                <a16:creationId xmlns:a16="http://schemas.microsoft.com/office/drawing/2014/main" id="{86491B9E-F377-4CC7-90F2-B59B29E86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84138"/>
            <a:ext cx="1577976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Logo-08.png">
            <a:extLst>
              <a:ext uri="{FF2B5EF4-FFF2-40B4-BE49-F238E27FC236}">
                <a16:creationId xmlns:a16="http://schemas.microsoft.com/office/drawing/2014/main" id="{786D9700-865D-4244-A570-58AA49760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288"/>
            <a:ext cx="12414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Logo-10.png">
            <a:extLst>
              <a:ext uri="{FF2B5EF4-FFF2-40B4-BE49-F238E27FC236}">
                <a16:creationId xmlns:a16="http://schemas.microsoft.com/office/drawing/2014/main" id="{D2F4E5AB-1A61-4ECD-906B-DCCE050C2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-100013"/>
            <a:ext cx="2039937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76">
            <a:extLst>
              <a:ext uri="{FF2B5EF4-FFF2-40B4-BE49-F238E27FC236}">
                <a16:creationId xmlns:a16="http://schemas.microsoft.com/office/drawing/2014/main" id="{4327FE8F-9CB5-4F05-BC60-42318C4E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6" y="2608263"/>
            <a:ext cx="57102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1" tIns="40816" rIns="81631" bIns="40816"/>
          <a:lstStyle>
            <a:lvl1pPr defTabSz="406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64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6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64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64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4000" b="1" dirty="0">
                <a:solidFill>
                  <a:srgbClr val="C00000"/>
                </a:solidFill>
                <a:latin typeface="Arial" panose="020B0604020202020204" pitchFamily="34" charset="0"/>
              </a:rPr>
              <a:t>Cada   </a:t>
            </a:r>
            <a:r>
              <a:rPr lang="pt-BR" altLang="pt-BR" sz="4500" dirty="0">
                <a:solidFill>
                  <a:srgbClr val="C00000"/>
                </a:solidFill>
                <a:latin typeface="Arial" panose="020B0604020202020204" pitchFamily="34" charset="0"/>
              </a:rPr>
              <a:t>       = </a:t>
            </a:r>
          </a:p>
        </p:txBody>
      </p:sp>
      <p:pic>
        <p:nvPicPr>
          <p:cNvPr id="15374" name="Picture 78">
            <a:extLst>
              <a:ext uri="{FF2B5EF4-FFF2-40B4-BE49-F238E27FC236}">
                <a16:creationId xmlns:a16="http://schemas.microsoft.com/office/drawing/2014/main" id="{6BDAA424-43A7-4F39-9906-1FAC8989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87" y="2366390"/>
            <a:ext cx="2117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77" name="CaixaDeTexto 1">
            <a:extLst>
              <a:ext uri="{FF2B5EF4-FFF2-40B4-BE49-F238E27FC236}">
                <a16:creationId xmlns:a16="http://schemas.microsoft.com/office/drawing/2014/main" id="{FAC2DAE0-C3FC-4D4F-8F9C-DD63CA85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86" y="1186714"/>
            <a:ext cx="8721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C00000"/>
                </a:solidFill>
              </a:rPr>
              <a:t>Jornada diária = 40 camisas </a:t>
            </a:r>
          </a:p>
        </p:txBody>
      </p:sp>
      <p:sp>
        <p:nvSpPr>
          <p:cNvPr id="15378" name="CaixaDeTexto 2">
            <a:extLst>
              <a:ext uri="{FF2B5EF4-FFF2-40B4-BE49-F238E27FC236}">
                <a16:creationId xmlns:a16="http://schemas.microsoft.com/office/drawing/2014/main" id="{F103CC83-0B52-40EE-9C09-6BF5D45B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86" y="3802259"/>
            <a:ext cx="8721225" cy="30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No final da jornada</a:t>
            </a:r>
            <a:r>
              <a:rPr lang="pt-BR" altLang="pt-BR" sz="2000" b="1" dirty="0">
                <a:latin typeface="Arial" panose="020B0604020202020204" pitchFamily="34" charset="0"/>
              </a:rPr>
              <a:t> cada trabalhador deve separar 12 papéis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b="1" dirty="0">
                <a:latin typeface="Arial" panose="020B0604020202020204" pitchFamily="34" charset="0"/>
              </a:rPr>
              <a:t>(equivalente a 30% da produção) e entregar ao patrão. Esse será o gasto médio do patrão apenas para se reiniciar o processo produtivo no dia seguinte: novas matérias-primas, desgaste das máquinas etc.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b="1" dirty="0">
                <a:latin typeface="Arial" panose="020B0604020202020204" pitchFamily="34" charset="0"/>
              </a:rPr>
              <a:t>O resto, entrega-se ao patrão como resultado final da produção.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altLang="pt-BR" sz="2200" dirty="0">
              <a:latin typeface="Arial" panose="020B0604020202020204" pitchFamily="34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200" dirty="0" err="1">
                <a:latin typeface="Arial" panose="020B0604020202020204" pitchFamily="34" charset="0"/>
              </a:rPr>
              <a:t>Obs</a:t>
            </a:r>
            <a:r>
              <a:rPr lang="pt-BR" altLang="pt-BR" sz="2200" dirty="0">
                <a:latin typeface="Arial" panose="020B0604020202020204" pitchFamily="34" charset="0"/>
              </a:rPr>
              <a:t>: devem ser cortados 40 pedaços de papéis para representar cada camisa no valor de R$ 50,00 que serão utilizados no pagamento</a:t>
            </a:r>
          </a:p>
          <a:p>
            <a:endParaRPr lang="pt-BR" alt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FA8725C-D7E7-4074-B7E4-31A4C6273704}"/>
              </a:ext>
            </a:extLst>
          </p:cNvPr>
          <p:cNvSpPr txBox="1"/>
          <p:nvPr/>
        </p:nvSpPr>
        <p:spPr>
          <a:xfrm>
            <a:off x="1450975" y="430212"/>
            <a:ext cx="451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FORMAÇÃO REVOLUCIONÁRIA</a:t>
            </a:r>
          </a:p>
        </p:txBody>
      </p:sp>
      <p:pic>
        <p:nvPicPr>
          <p:cNvPr id="20" name="Imagem 12">
            <a:extLst>
              <a:ext uri="{FF2B5EF4-FFF2-40B4-BE49-F238E27FC236}">
                <a16:creationId xmlns:a16="http://schemas.microsoft.com/office/drawing/2014/main" id="{7755FD4E-070C-4958-A0C5-C0EB5803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3988"/>
            <a:ext cx="81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Resultado de imagem para camisa da guararapes">
            <a:extLst>
              <a:ext uri="{FF2B5EF4-FFF2-40B4-BE49-F238E27FC236}">
                <a16:creationId xmlns:a16="http://schemas.microsoft.com/office/drawing/2014/main" id="{6646E169-3473-443F-AFDE-41A83C9A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82" y="2089985"/>
            <a:ext cx="1543410" cy="15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</TotalTime>
  <Words>2133</Words>
  <Application>Microsoft Office PowerPoint</Application>
  <PresentationFormat>Apresentação na tela (4:3)</PresentationFormat>
  <Paragraphs>215</Paragraphs>
  <Slides>35</Slides>
  <Notes>16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guimaraes</dc:creator>
  <cp:lastModifiedBy>nazareno godeiro</cp:lastModifiedBy>
  <cp:revision>257</cp:revision>
  <dcterms:created xsi:type="dcterms:W3CDTF">2016-09-22T18:25:40Z</dcterms:created>
  <dcterms:modified xsi:type="dcterms:W3CDTF">2022-09-21T23:55:22Z</dcterms:modified>
</cp:coreProperties>
</file>